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1" r:id="rId3"/>
    <p:sldId id="260" r:id="rId4"/>
    <p:sldId id="272" r:id="rId5"/>
    <p:sldId id="259" r:id="rId6"/>
    <p:sldId id="257" r:id="rId7"/>
    <p:sldId id="258" r:id="rId8"/>
    <p:sldId id="266" r:id="rId9"/>
    <p:sldId id="270" r:id="rId10"/>
    <p:sldId id="271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1554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Лист1!$B$2</c:f>
              <c:strCache>
                <c:ptCount val="1"/>
                <c:pt idx="0">
                  <c:v>нет ответа</c:v>
                </c:pt>
              </c:strCache>
            </c:strRef>
          </c:tx>
          <c:cat>
            <c:numRef>
              <c:f>Лист1!$A$3:$A$13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Лист1!$B$3:$B$13</c:f>
              <c:numCache>
                <c:formatCode>General</c:formatCode>
                <c:ptCount val="11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2%</c:v>
                </c:pt>
              </c:strCache>
            </c:strRef>
          </c:tx>
          <c:cat>
            <c:numRef>
              <c:f>Лист1!$A$3:$A$13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Лист1!$C$3:$C$13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5%</c:v>
                </c:pt>
              </c:strCache>
            </c:strRef>
          </c:tx>
          <c:cat>
            <c:numRef>
              <c:f>Лист1!$A$3:$A$13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Лист1!$D$3:$D$13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5%2</c:v>
                </c:pt>
              </c:strCache>
            </c:strRef>
          </c:tx>
          <c:cat>
            <c:numRef>
              <c:f>Лист1!$A$3:$A$13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Лист1!$E$3:$E$13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5</c:v>
                </c:pt>
              </c:numCache>
            </c:numRef>
          </c:val>
        </c:ser>
        <c:ser>
          <c:idx val="4"/>
          <c:order val="4"/>
          <c:tx>
            <c:strRef>
              <c:f>Лист1!$F$2</c:f>
              <c:strCache>
                <c:ptCount val="1"/>
                <c:pt idx="0">
                  <c:v>5%3</c:v>
                </c:pt>
              </c:strCache>
            </c:strRef>
          </c:tx>
          <c:cat>
            <c:numRef>
              <c:f>Лист1!$A$3:$A$13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Лист1!$F$3:$F$13</c:f>
              <c:numCache>
                <c:formatCode>General</c:formatCode>
                <c:ptCount val="11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7">
                  <c:v>5</c:v>
                </c:pt>
              </c:numCache>
            </c:numRef>
          </c:val>
        </c:ser>
        <c:ser>
          <c:idx val="5"/>
          <c:order val="5"/>
          <c:tx>
            <c:strRef>
              <c:f>Лист1!$G$2</c:f>
              <c:strCache>
                <c:ptCount val="1"/>
                <c:pt idx="0">
                  <c:v>29%</c:v>
                </c:pt>
              </c:strCache>
            </c:strRef>
          </c:tx>
          <c:cat>
            <c:numRef>
              <c:f>Лист1!$A$3:$A$13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Лист1!$G$3:$G$13</c:f>
              <c:numCache>
                <c:formatCode>General</c:formatCode>
                <c:ptCount val="11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8">
                  <c:v>29</c:v>
                </c:pt>
              </c:numCache>
            </c:numRef>
          </c:val>
        </c:ser>
        <c:ser>
          <c:idx val="6"/>
          <c:order val="6"/>
          <c:tx>
            <c:strRef>
              <c:f>Лист1!$H$2</c:f>
              <c:strCache>
                <c:ptCount val="1"/>
                <c:pt idx="0">
                  <c:v>25%</c:v>
                </c:pt>
              </c:strCache>
            </c:strRef>
          </c:tx>
          <c:cat>
            <c:numRef>
              <c:f>Лист1!$A$3:$A$13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Лист1!$H$3:$H$13</c:f>
              <c:numCache>
                <c:formatCode>General</c:formatCode>
                <c:ptCount val="11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9">
                  <c:v>25</c:v>
                </c:pt>
              </c:numCache>
            </c:numRef>
          </c:val>
        </c:ser>
        <c:ser>
          <c:idx val="7"/>
          <c:order val="7"/>
          <c:tx>
            <c:strRef>
              <c:f>Лист1!$I$2</c:f>
              <c:strCache>
                <c:ptCount val="1"/>
                <c:pt idx="0">
                  <c:v>23%</c:v>
                </c:pt>
              </c:strCache>
            </c:strRef>
          </c:tx>
          <c:cat>
            <c:numRef>
              <c:f>Лист1!$A$3:$A$13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Лист1!$I$3:$I$13</c:f>
              <c:numCache>
                <c:formatCode>General</c:formatCode>
                <c:ptCount val="11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10">
                  <c:v>23</c:v>
                </c:pt>
              </c:numCache>
            </c:numRef>
          </c:val>
        </c:ser>
        <c:dLbls/>
        <c:axId val="89782912"/>
        <c:axId val="56770944"/>
      </c:barChart>
      <c:catAx>
        <c:axId val="89782912"/>
        <c:scaling>
          <c:orientation val="minMax"/>
        </c:scaling>
        <c:axPos val="l"/>
        <c:numFmt formatCode="General" sourceLinked="1"/>
        <c:tickLblPos val="nextTo"/>
        <c:crossAx val="56770944"/>
        <c:crosses val="autoZero"/>
        <c:auto val="1"/>
        <c:lblAlgn val="ctr"/>
        <c:lblOffset val="100"/>
      </c:catAx>
      <c:valAx>
        <c:axId val="56770944"/>
        <c:scaling>
          <c:orientation val="minMax"/>
        </c:scaling>
        <c:axPos val="b"/>
        <c:majorGridlines/>
        <c:numFmt formatCode="General" sourceLinked="1"/>
        <c:tickLblPos val="nextTo"/>
        <c:crossAx val="89782912"/>
        <c:crosses val="autoZero"/>
        <c:crossBetween val="between"/>
        <c:majorUnit val="5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6.6266768737241188E-2"/>
          <c:y val="4.8102470126247181E-2"/>
          <c:w val="0.87050549236900976"/>
          <c:h val="0.736768285556024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Лист1!$B$2</c:f>
              <c:strCache>
                <c:ptCount val="1"/>
                <c:pt idx="0">
                  <c:v>0%</c:v>
                </c:pt>
              </c:strCache>
            </c:strRef>
          </c:tx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Лист1!$B$3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10%</c:v>
                </c:pt>
              </c:strCache>
            </c:strRef>
          </c:tx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Лист1!$C$3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20%</c:v>
                </c:pt>
              </c:strCache>
            </c:strRef>
          </c:tx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Лист1!$D$3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30%</c:v>
                </c:pt>
              </c:strCache>
            </c:strRef>
          </c:tx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Лист1!$F$2</c:f>
              <c:strCache>
                <c:ptCount val="1"/>
                <c:pt idx="0">
                  <c:v>40%</c:v>
                </c:pt>
              </c:strCache>
            </c:strRef>
          </c:tx>
          <c:dLbls>
            <c:showVal val="1"/>
          </c:dLbls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Лист1!$F$3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5"/>
          <c:order val="5"/>
          <c:tx>
            <c:strRef>
              <c:f>Лист1!$G$2</c:f>
              <c:strCache>
                <c:ptCount val="1"/>
                <c:pt idx="0">
                  <c:v>50%</c:v>
                </c:pt>
              </c:strCache>
            </c:strRef>
          </c:tx>
          <c:dLbls>
            <c:showVal val="1"/>
          </c:dLbls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Лист1!$G$3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6"/>
          <c:order val="6"/>
          <c:tx>
            <c:strRef>
              <c:f>Лист1!$H$2</c:f>
              <c:strCache>
                <c:ptCount val="1"/>
                <c:pt idx="0">
                  <c:v>60%</c:v>
                </c:pt>
              </c:strCache>
            </c:strRef>
          </c:tx>
          <c:dLbls>
            <c:showVal val="1"/>
          </c:dLbls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Лист1!$H$3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7"/>
          <c:order val="7"/>
          <c:tx>
            <c:strRef>
              <c:f>Лист1!$I$2</c:f>
              <c:strCache>
                <c:ptCount val="1"/>
                <c:pt idx="0">
                  <c:v>70%</c:v>
                </c:pt>
              </c:strCache>
            </c:strRef>
          </c:tx>
          <c:dLbls>
            <c:showVal val="1"/>
          </c:dLbls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Лист1!$I$3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8"/>
          <c:order val="8"/>
          <c:tx>
            <c:strRef>
              <c:f>Лист1!$J$2</c:f>
              <c:strCache>
                <c:ptCount val="1"/>
                <c:pt idx="0">
                  <c:v>80%</c:v>
                </c:pt>
              </c:strCache>
            </c:strRef>
          </c:tx>
          <c:dLbls>
            <c:showVal val="1"/>
          </c:dLbls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Лист1!$J$3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9"/>
          <c:order val="9"/>
          <c:tx>
            <c:strRef>
              <c:f>Лист1!$K$2</c:f>
              <c:strCache>
                <c:ptCount val="1"/>
                <c:pt idx="0">
                  <c:v>90%</c:v>
                </c:pt>
              </c:strCache>
            </c:strRef>
          </c:tx>
          <c:dLbls>
            <c:showVal val="1"/>
          </c:dLbls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Лист1!$K$3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10"/>
          <c:order val="10"/>
          <c:tx>
            <c:strRef>
              <c:f>Лист1!$L$2</c:f>
              <c:strCache>
                <c:ptCount val="1"/>
                <c:pt idx="0">
                  <c:v>100%</c:v>
                </c:pt>
              </c:strCache>
            </c:strRef>
          </c:tx>
          <c:dLbls>
            <c:showVal val="1"/>
          </c:dLbls>
          <c:cat>
            <c:numRef>
              <c:f>Лист1!$A$3</c:f>
              <c:numCache>
                <c:formatCode>General</c:formatCode>
                <c:ptCount val="1"/>
              </c:numCache>
            </c:numRef>
          </c:cat>
          <c:val>
            <c:numRef>
              <c:f>Лист1!$L$3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dLbls/>
        <c:axId val="91099904"/>
        <c:axId val="91101824"/>
      </c:barChart>
      <c:catAx>
        <c:axId val="91099904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Насколько Вам нравятся услуги Вашей организации  </a:t>
                </a:r>
              </a:p>
              <a:p>
                <a:pPr>
                  <a:defRPr/>
                </a:pPr>
                <a:r>
                  <a:rPr lang="ru-RU" dirty="0" smtClean="0"/>
                  <a:t>(от не нравиться  0% до нравиться 100%)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0.13165451540779621"/>
              <c:y val="0.87029468393185461"/>
            </c:manualLayout>
          </c:layout>
          <c:spPr>
            <a:noFill/>
          </c:spPr>
        </c:title>
        <c:numFmt formatCode="General" sourceLinked="0"/>
        <c:tickLblPos val="nextTo"/>
        <c:crossAx val="91101824"/>
        <c:crosses val="autoZero"/>
        <c:lblAlgn val="ctr"/>
        <c:lblOffset val="100"/>
        <c:tickLblSkip val="10"/>
      </c:catAx>
      <c:valAx>
        <c:axId val="91101824"/>
        <c:scaling>
          <c:orientation val="minMax"/>
        </c:scaling>
        <c:axPos val="l"/>
        <c:majorGridlines/>
        <c:numFmt formatCode="General" sourceLinked="1"/>
        <c:tickLblPos val="nextTo"/>
        <c:crossAx val="91099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7168635170603675E-2"/>
          <c:y val="0.8031192544721415"/>
          <c:w val="0.96115655681928658"/>
          <c:h val="7.4118788911772385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44103-AFE5-4594-AC40-13851EC4BD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A2BBB-CFC9-4ECD-A427-5D24A01C84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67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A2BBB-CFC9-4ECD-A427-5D24A01C843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2834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08B57E7-CB98-44D7-A625-388C204904AC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56685A-6F34-4C06-8EAA-915D41A2CA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3536033"/>
          </a:xfrm>
        </p:spPr>
        <p:txBody>
          <a:bodyPr/>
          <a:lstStyle/>
          <a:p>
            <a:r>
              <a:rPr lang="ru-RU" sz="5400" dirty="0" smtClean="0"/>
              <a:t>О применении модели делового совершенства в ГБУ «</a:t>
            </a:r>
            <a:r>
              <a:rPr lang="ru-RU" sz="5400" dirty="0" err="1" smtClean="0"/>
              <a:t>Жилищник</a:t>
            </a:r>
            <a:r>
              <a:rPr lang="ru-RU" sz="5400" dirty="0" smtClean="0"/>
              <a:t>» в Зеленограде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Кошелева Юлия Павловна</a:t>
            </a:r>
          </a:p>
          <a:p>
            <a:r>
              <a:rPr lang="ru-RU" b="1" dirty="0" smtClean="0"/>
              <a:t>Эксперт премии Правительства РФ в области качества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414908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97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1600200"/>
          </a:xfrm>
        </p:spPr>
        <p:txBody>
          <a:bodyPr/>
          <a:lstStyle/>
          <a:p>
            <a:r>
              <a:rPr lang="ru-RU" sz="4000" dirty="0" smtClean="0"/>
              <a:t>Результаты анонимного </a:t>
            </a:r>
            <a:br>
              <a:rPr lang="ru-RU" sz="4000" dirty="0" smtClean="0"/>
            </a:br>
            <a:r>
              <a:rPr lang="ru-RU" sz="4000" dirty="0" smtClean="0"/>
              <a:t>анкетирования персонала (АУП)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73929825"/>
              </p:ext>
            </p:extLst>
          </p:nvPr>
        </p:nvGraphicFramePr>
        <p:xfrm>
          <a:off x="457200" y="1600200"/>
          <a:ext cx="8229600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666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764704"/>
          </a:xfrm>
        </p:spPr>
        <p:txBody>
          <a:bodyPr/>
          <a:lstStyle/>
          <a:p>
            <a:r>
              <a:rPr lang="ru-RU" dirty="0"/>
              <a:t>План работ на 2015 год: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568952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/>
              <a:t>1. Оценка показателей качества услуг, оказываемых ГБУ «</a:t>
            </a:r>
            <a:r>
              <a:rPr lang="ru-RU" b="1" dirty="0" err="1"/>
              <a:t>Жилищник</a:t>
            </a:r>
            <a:r>
              <a:rPr lang="ru-RU" b="1" dirty="0" smtClean="0"/>
              <a:t>», </a:t>
            </a:r>
            <a:r>
              <a:rPr lang="ru-RU" b="1" dirty="0"/>
              <a:t>исходя из анкетирования удовлетворенности потребителей.</a:t>
            </a:r>
          </a:p>
          <a:p>
            <a:pPr algn="just"/>
            <a:endParaRPr lang="ru-RU" sz="1000" b="1" dirty="0"/>
          </a:p>
          <a:p>
            <a:pPr marL="0" indent="0" algn="just">
              <a:buNone/>
            </a:pPr>
            <a:r>
              <a:rPr lang="ru-RU" b="1" dirty="0"/>
              <a:t>2. Обеспечение связи стимулирующей части ФОТ АУП и показателей по п.1.</a:t>
            </a:r>
          </a:p>
          <a:p>
            <a:pPr algn="just"/>
            <a:endParaRPr lang="ru-RU" sz="10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/>
              <a:t>3. Выявление зон возможных улучшений в результате комплексного обследования ГБУ по модели «Делового совершенства». </a:t>
            </a:r>
            <a:r>
              <a:rPr lang="ru-RU" b="1" dirty="0" smtClean="0"/>
              <a:t>Разработка стандарта качества </a:t>
            </a:r>
            <a:r>
              <a:rPr lang="ru-RU" b="1" dirty="0"/>
              <a:t>ключевого процесса - обработка жалоб</a:t>
            </a:r>
            <a:r>
              <a:rPr lang="ru-RU" b="1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/>
              <a:t>4</a:t>
            </a:r>
            <a:r>
              <a:rPr lang="ru-RU" b="1" dirty="0"/>
              <a:t>. Информирование населения о проводимой работе по повышению качества </a:t>
            </a:r>
            <a:r>
              <a:rPr lang="ru-RU" b="1" dirty="0" smtClean="0"/>
              <a:t>услуг ГБУ </a:t>
            </a:r>
            <a:r>
              <a:rPr lang="ru-RU" b="1" dirty="0"/>
              <a:t>«</a:t>
            </a:r>
            <a:r>
              <a:rPr lang="ru-RU" b="1" dirty="0" err="1"/>
              <a:t>Жилищник</a:t>
            </a:r>
            <a:r>
              <a:rPr lang="ru-RU" b="1" dirty="0"/>
              <a:t>» (не менее 30 публикаций в СМИ</a:t>
            </a:r>
            <a:r>
              <a:rPr lang="ru-RU" b="1" dirty="0" smtClean="0"/>
              <a:t>)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3480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056" y="116632"/>
            <a:ext cx="8496944" cy="764704"/>
          </a:xfrm>
        </p:spPr>
        <p:txBody>
          <a:bodyPr/>
          <a:lstStyle/>
          <a:p>
            <a:r>
              <a:rPr lang="ru-RU" sz="5200" dirty="0"/>
              <a:t>Дополнительные задачи: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4574" y="1124744"/>
            <a:ext cx="7675857" cy="5112568"/>
          </a:xfrm>
        </p:spPr>
        <p:txBody>
          <a:bodyPr>
            <a:noAutofit/>
          </a:bodyPr>
          <a:lstStyle/>
          <a:p>
            <a:endParaRPr lang="ru-RU" sz="3000" b="1" dirty="0"/>
          </a:p>
          <a:p>
            <a:pPr marL="0" indent="0">
              <a:buNone/>
            </a:pPr>
            <a:r>
              <a:rPr lang="ru-RU" sz="3000" b="1" dirty="0" smtClean="0"/>
              <a:t>5. </a:t>
            </a:r>
            <a:r>
              <a:rPr lang="ru-RU" sz="3000" b="1" dirty="0"/>
              <a:t>Обучение директоров ГБУ «</a:t>
            </a:r>
            <a:r>
              <a:rPr lang="ru-RU" sz="3000" b="1" dirty="0" err="1"/>
              <a:t>Жилищник</a:t>
            </a:r>
            <a:r>
              <a:rPr lang="ru-RU" sz="3000" b="1" dirty="0"/>
              <a:t>» современным методам управления</a:t>
            </a:r>
            <a:r>
              <a:rPr lang="ru-RU" sz="3000" b="1" dirty="0" smtClean="0"/>
              <a:t>.</a:t>
            </a:r>
          </a:p>
          <a:p>
            <a:pPr marL="0" indent="0">
              <a:buNone/>
            </a:pPr>
            <a:endParaRPr lang="ru-RU" sz="3000" b="1" dirty="0"/>
          </a:p>
          <a:p>
            <a:pPr marL="0" indent="0">
              <a:buNone/>
            </a:pPr>
            <a:r>
              <a:rPr lang="ru-RU" sz="3000" b="1" dirty="0"/>
              <a:t>6. Автоматизация  по пп.1-3 / реализация в зависимости от наличия финансирования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681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539" y="0"/>
            <a:ext cx="8229600" cy="1600200"/>
          </a:xfrm>
        </p:spPr>
        <p:txBody>
          <a:bodyPr/>
          <a:lstStyle/>
          <a:p>
            <a:r>
              <a:rPr lang="ru-RU" dirty="0" smtClean="0"/>
              <a:t>Ожидаемые результаты </a:t>
            </a:r>
            <a:r>
              <a:rPr lang="ru-RU" dirty="0"/>
              <a:t>за </a:t>
            </a:r>
            <a:r>
              <a:rPr lang="ru-RU" dirty="0" smtClean="0"/>
              <a:t>2015 </a:t>
            </a:r>
            <a:r>
              <a:rPr lang="ru-RU" dirty="0"/>
              <a:t>год: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0405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900" b="1" dirty="0"/>
              <a:t>1.      Подготовлены предложения об оценке деятельности работников по категориям сотрудников для обоснования стимулирующих выплат</a:t>
            </a:r>
          </a:p>
          <a:p>
            <a:pPr marL="0" indent="0">
              <a:buNone/>
            </a:pPr>
            <a:r>
              <a:rPr lang="ru-RU" sz="2900" b="1" dirty="0"/>
              <a:t>2.      Предложены и оценены показатели качества услуг, оказываемых ГБУ «</a:t>
            </a:r>
            <a:r>
              <a:rPr lang="ru-RU" sz="2900" b="1" dirty="0" err="1"/>
              <a:t>Жилищник</a:t>
            </a:r>
            <a:r>
              <a:rPr lang="ru-RU" sz="2900" b="1" dirty="0"/>
              <a:t>» по итогам анкетирования удовлетворенности потребителей</a:t>
            </a:r>
          </a:p>
          <a:p>
            <a:pPr marL="0" indent="0">
              <a:buNone/>
            </a:pPr>
            <a:r>
              <a:rPr lang="ru-RU" sz="2900" b="1" dirty="0"/>
              <a:t>3.      Обоснована связь стимулирующей части ФОТ АУП и показателей по п.2.</a:t>
            </a:r>
          </a:p>
          <a:p>
            <a:pPr marL="0" indent="0">
              <a:buNone/>
            </a:pPr>
            <a:r>
              <a:rPr lang="ru-RU" sz="2900" b="1" dirty="0"/>
              <a:t>4.      Выявлены зоны возможных улучшений в пяти ГБУ «</a:t>
            </a:r>
            <a:r>
              <a:rPr lang="ru-RU" sz="2900" b="1" dirty="0" err="1"/>
              <a:t>Жилищник</a:t>
            </a:r>
            <a:r>
              <a:rPr lang="ru-RU" sz="2900" b="1" dirty="0"/>
              <a:t>» </a:t>
            </a:r>
            <a:r>
              <a:rPr lang="ru-RU" sz="2900" b="1" dirty="0" smtClean="0"/>
              <a:t> в </a:t>
            </a:r>
            <a:r>
              <a:rPr lang="ru-RU" sz="2900" b="1" dirty="0"/>
              <a:t>результате комплексного обследования учреждений по модели «Делового совершенства»</a:t>
            </a:r>
          </a:p>
          <a:p>
            <a:pPr marL="0" indent="0">
              <a:buNone/>
            </a:pPr>
            <a:r>
              <a:rPr lang="ru-RU" sz="2900" b="1" dirty="0"/>
              <a:t>5.      Разработан стандарт качества ключевого процесса – обработка жалоб.</a:t>
            </a:r>
          </a:p>
          <a:p>
            <a:pPr marL="0" indent="0">
              <a:buNone/>
            </a:pPr>
            <a:r>
              <a:rPr lang="ru-RU" sz="2900" b="1" dirty="0"/>
              <a:t>6.      Повысился уровень информированности населения о работе ГБУ «</a:t>
            </a:r>
            <a:r>
              <a:rPr lang="ru-RU" sz="2900" b="1" dirty="0" err="1"/>
              <a:t>Жилищник</a:t>
            </a:r>
            <a:r>
              <a:rPr lang="ru-RU" sz="2900" b="1" dirty="0"/>
              <a:t>»</a:t>
            </a:r>
          </a:p>
          <a:p>
            <a:pPr marL="0" indent="0">
              <a:buNone/>
            </a:pPr>
            <a:r>
              <a:rPr lang="ru-RU" sz="2900" b="1" dirty="0"/>
              <a:t>7.      Сформировалась позитивная установка на оказываемые «</a:t>
            </a:r>
            <a:r>
              <a:rPr lang="ru-RU" sz="2900" b="1" dirty="0" err="1"/>
              <a:t>Жилищниками</a:t>
            </a:r>
            <a:r>
              <a:rPr lang="ru-RU" sz="2900" b="1" dirty="0"/>
              <a:t>» </a:t>
            </a:r>
            <a:r>
              <a:rPr lang="ru-RU" sz="2900" b="1" dirty="0" smtClean="0"/>
              <a:t>услуги </a:t>
            </a:r>
            <a:r>
              <a:rPr lang="ru-RU" sz="2900" b="1" dirty="0"/>
              <a:t>за счет снижения повторных жалоб в 2 раза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996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8229600" cy="1124744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379034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940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728" y="-15225"/>
            <a:ext cx="8363272" cy="764704"/>
          </a:xfrm>
        </p:spPr>
        <p:txBody>
          <a:bodyPr/>
          <a:lstStyle/>
          <a:p>
            <a:r>
              <a:rPr lang="ru-RU" sz="5200" dirty="0" smtClean="0"/>
              <a:t>Нормативные документы</a:t>
            </a:r>
            <a:endParaRPr lang="ru-RU" sz="5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1600" b="1" dirty="0" smtClean="0"/>
              <a:t>Указ </a:t>
            </a:r>
            <a:r>
              <a:rPr lang="ru-RU" sz="1600" b="1" dirty="0"/>
              <a:t>Президента РФ №600 от 7.05.2012 «О мерах по обеспечению граждан РФ доступным и комфортным жильем и повышения качества жилищно-коммунальных услуг</a:t>
            </a:r>
            <a:r>
              <a:rPr lang="ru-RU" sz="1600" b="1" dirty="0" smtClean="0"/>
              <a:t>»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1600" b="1" dirty="0" smtClean="0"/>
              <a:t>План мероприятий, направленных на увеличение доходов, оптимизацию расходов и совершенствование долговой политики города Москвы на 2014 год и плановый период 2015 и 2016 годов /утвержден заместителем мэра Москвы  </a:t>
            </a:r>
            <a:r>
              <a:rPr lang="ru-RU" sz="1600" b="1" dirty="0" err="1" smtClean="0"/>
              <a:t>Н.А.Сергуниной</a:t>
            </a:r>
            <a:r>
              <a:rPr lang="ru-RU" sz="1600" b="1" dirty="0" smtClean="0"/>
              <a:t>:</a:t>
            </a:r>
          </a:p>
          <a:p>
            <a:pPr algn="just"/>
            <a:r>
              <a:rPr lang="ru-RU" sz="1600" b="1" dirty="0" smtClean="0"/>
              <a:t>п.9</a:t>
            </a:r>
            <a:r>
              <a:rPr lang="ru-RU" sz="1600" dirty="0" smtClean="0"/>
              <a:t> Установление системы критериев и показателей деятельности учреждений и работников, установление стимулирующих выплат только с учетом показателей эффективности  деятельности учреждений и работников;</a:t>
            </a:r>
          </a:p>
          <a:p>
            <a:pPr algn="just"/>
            <a:r>
              <a:rPr lang="ru-RU" sz="1600" b="1" dirty="0" smtClean="0"/>
              <a:t>п.13</a:t>
            </a:r>
            <a:r>
              <a:rPr lang="ru-RU" sz="1600" dirty="0" smtClean="0"/>
              <a:t> Развитие системы стандартов качества государственных услуг (работ).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ru-RU" sz="1600" b="1" dirty="0"/>
              <a:t>Постановление Правительства г. Москвы от 24 октября 2014 года №619-ПП «О новых системах оплаты труда работников государственных учреждений города Москвы».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ru-RU" sz="1600" b="1" dirty="0"/>
              <a:t>Распоряжение № 341-рп от 25 июня 2014 года «О реализации направления «Деловое совершенство» в научно-промышленной сфере и подведомственных государственных бюджетных учреждениях Зеленоградского административного округа»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ru-RU" sz="1600" b="1" dirty="0"/>
              <a:t>Приказ №646 Департамента труда и занятости населения города Москвы от 13.11.2014 «Об утверждении Методических рекомендаций органам исполнительной власти города Москвы, осуществляющим функции и полномочия учредителя, по введению новых систем оплаты труда работников государственных учреждений города Москвы и Методических рекомендаций по разработке показателей эффективности деятельности государственных учреждений города Москвы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1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dirty="0" smtClean="0"/>
              <a:t>Задачи </a:t>
            </a:r>
            <a:r>
              <a:rPr lang="ru-RU" dirty="0"/>
              <a:t>на 2015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3200" b="1" dirty="0"/>
              <a:t>Для выполнения </a:t>
            </a:r>
            <a:r>
              <a:rPr lang="ru-RU" sz="3200" b="1" dirty="0" err="1"/>
              <a:t>пп</a:t>
            </a:r>
            <a:r>
              <a:rPr lang="ru-RU" sz="3200" b="1" dirty="0"/>
              <a:t>. 9 и 13 «Плана мероприятий…», утвержденного 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Н.А.Сергуниной</a:t>
            </a:r>
            <a:r>
              <a:rPr lang="ru-RU" sz="3200" b="1" dirty="0"/>
              <a:t>, требуется разработать и опробовать</a:t>
            </a:r>
            <a:r>
              <a:rPr lang="ru-RU" sz="3200" b="1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ru-RU" sz="4200" b="1" dirty="0"/>
              <a:t>1.    </a:t>
            </a:r>
            <a:r>
              <a:rPr lang="ru-RU" sz="4200" b="1" dirty="0" smtClean="0"/>
              <a:t>Систему </a:t>
            </a:r>
            <a:r>
              <a:rPr lang="ru-RU" sz="4200" b="1" dirty="0"/>
              <a:t>обеспечения дифференциации оплаты труда основного и прочего персонала</a:t>
            </a:r>
            <a:r>
              <a:rPr lang="ru-RU" sz="4200" b="1" dirty="0" smtClean="0"/>
              <a:t>.</a:t>
            </a:r>
            <a:endParaRPr lang="ru-RU" sz="4200" b="1" dirty="0"/>
          </a:p>
          <a:p>
            <a:pPr marL="0" indent="0">
              <a:spcBef>
                <a:spcPts val="600"/>
              </a:spcBef>
              <a:buNone/>
            </a:pPr>
            <a:r>
              <a:rPr lang="ru-RU" sz="4200" b="1" dirty="0" smtClean="0"/>
              <a:t>2</a:t>
            </a:r>
            <a:r>
              <a:rPr lang="ru-RU" sz="4200" b="1" dirty="0"/>
              <a:t>.    </a:t>
            </a:r>
            <a:r>
              <a:rPr lang="ru-RU" sz="4200" b="1" dirty="0" smtClean="0"/>
              <a:t>Систему </a:t>
            </a:r>
            <a:r>
              <a:rPr lang="ru-RU" sz="4200" b="1" dirty="0"/>
              <a:t>оптимального распределения расходов на управленческий и вспомогательный персонал с учетом предельной доли расходов на оплату их труда в фонде оплаты труда учреждения</a:t>
            </a:r>
            <a:r>
              <a:rPr lang="ru-RU" sz="4200" b="1" dirty="0" smtClean="0"/>
              <a:t>.</a:t>
            </a:r>
            <a:endParaRPr lang="ru-RU" sz="4200" b="1" dirty="0"/>
          </a:p>
          <a:p>
            <a:pPr marL="0" indent="0">
              <a:spcBef>
                <a:spcPts val="600"/>
              </a:spcBef>
              <a:buNone/>
            </a:pPr>
            <a:r>
              <a:rPr lang="ru-RU" sz="4200" b="1" dirty="0"/>
              <a:t>3.    Предложения по  оптимальному соотношению гарантированной части заработной платы и стимулирующих надбавок</a:t>
            </a:r>
            <a:r>
              <a:rPr lang="ru-RU" sz="4200" b="1" dirty="0" smtClean="0"/>
              <a:t>.</a:t>
            </a:r>
            <a:endParaRPr lang="ru-RU" sz="4200" b="1" dirty="0"/>
          </a:p>
          <a:p>
            <a:pPr marL="0" indent="0">
              <a:spcBef>
                <a:spcPts val="600"/>
              </a:spcBef>
              <a:buNone/>
            </a:pPr>
            <a:r>
              <a:rPr lang="ru-RU" sz="4200" b="1" dirty="0" smtClean="0"/>
              <a:t>4</a:t>
            </a:r>
            <a:r>
              <a:rPr lang="ru-RU" sz="4200" b="1" dirty="0"/>
              <a:t>.    </a:t>
            </a:r>
            <a:r>
              <a:rPr lang="ru-RU" sz="4200" b="1" dirty="0" smtClean="0"/>
              <a:t>Систему </a:t>
            </a:r>
            <a:r>
              <a:rPr lang="ru-RU" sz="4200" b="1" dirty="0"/>
              <a:t>стимулирующих выплат только с учетом показателей эффективности  деятельности учреждений и работников</a:t>
            </a:r>
            <a:r>
              <a:rPr lang="ru-RU" sz="4200" b="1" dirty="0" smtClean="0"/>
              <a:t>.</a:t>
            </a:r>
            <a:endParaRPr lang="ru-RU" sz="4200" b="1" dirty="0"/>
          </a:p>
          <a:p>
            <a:pPr marL="0" indent="0">
              <a:spcBef>
                <a:spcPts val="600"/>
              </a:spcBef>
              <a:buNone/>
            </a:pPr>
            <a:r>
              <a:rPr lang="ru-RU" sz="4200" b="1" dirty="0"/>
              <a:t>5.    </a:t>
            </a:r>
            <a:r>
              <a:rPr lang="ru-RU" sz="4200" b="1" dirty="0" smtClean="0"/>
              <a:t>Систему </a:t>
            </a:r>
            <a:r>
              <a:rPr lang="ru-RU" sz="4200" b="1" dirty="0"/>
              <a:t>критериев и показателей  эффективности деятельности учреждений и работников</a:t>
            </a:r>
            <a:r>
              <a:rPr lang="ru-RU" sz="4200" b="1" dirty="0" smtClean="0"/>
              <a:t>.</a:t>
            </a:r>
            <a:endParaRPr lang="ru-RU" sz="4200" b="1" dirty="0"/>
          </a:p>
          <a:p>
            <a:pPr marL="0" indent="0">
              <a:spcBef>
                <a:spcPts val="600"/>
              </a:spcBef>
              <a:buNone/>
            </a:pPr>
            <a:r>
              <a:rPr lang="ru-RU" sz="4200" b="1" dirty="0"/>
              <a:t>6.    </a:t>
            </a:r>
            <a:r>
              <a:rPr lang="ru-RU" sz="4200" b="1" dirty="0" smtClean="0"/>
              <a:t>Систему </a:t>
            </a:r>
            <a:r>
              <a:rPr lang="ru-RU" sz="4200" b="1" dirty="0"/>
              <a:t>стандартов качества государственных услуг (работ).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709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980" y="188640"/>
            <a:ext cx="8229600" cy="691480"/>
          </a:xfrm>
        </p:spPr>
        <p:txBody>
          <a:bodyPr/>
          <a:lstStyle/>
          <a:p>
            <a:r>
              <a:rPr lang="ru-RU" sz="4000" b="1" dirty="0"/>
              <a:t>Дорогу осилит идущий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  <p:pic>
        <p:nvPicPr>
          <p:cNvPr id="2051" name="Picture 3" descr="N:\1 Фото по годам\фото Зеленоград\15mkr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949307"/>
            <a:ext cx="8628934" cy="200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N:\1 Фото по годам\фото Зеленоград\b_19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0523" y="2962700"/>
            <a:ext cx="2785119" cy="381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:\1 Фото по годам\фото Зеленоград\b_18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97179" y="3012384"/>
            <a:ext cx="2594887" cy="371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N:\1 Фото по годам\фото Зеленоград\b_16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00679"/>
            <a:ext cx="280831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974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Овал 20"/>
          <p:cNvSpPr/>
          <p:nvPr/>
        </p:nvSpPr>
        <p:spPr>
          <a:xfrm>
            <a:off x="323528" y="1052736"/>
            <a:ext cx="8424936" cy="5616624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980" y="188640"/>
            <a:ext cx="8229600" cy="691480"/>
          </a:xfrm>
        </p:spPr>
        <p:txBody>
          <a:bodyPr/>
          <a:lstStyle/>
          <a:p>
            <a:r>
              <a:rPr lang="ru-RU" sz="4000" dirty="0" smtClean="0"/>
              <a:t>Модель Делового совершенства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1580" y="1684294"/>
            <a:ext cx="3600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1684294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8324" y="5733256"/>
            <a:ext cx="69847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Инновации и обучение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132853"/>
            <a:ext cx="1368152" cy="34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Лидерство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2132856"/>
            <a:ext cx="14197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Персонал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51720" y="3356989"/>
            <a:ext cx="1434480" cy="988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Политика и стратегия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051720" y="4581128"/>
            <a:ext cx="1434480" cy="994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Партнерство и </a:t>
            </a:r>
          </a:p>
          <a:p>
            <a:pPr algn="ctr"/>
            <a:r>
              <a:rPr lang="ru-RU" sz="1600" dirty="0" smtClean="0"/>
              <a:t>ресурсы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07904" y="2146302"/>
            <a:ext cx="1368152" cy="3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Процессы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292080" y="2146302"/>
            <a:ext cx="1656184" cy="994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Результаты для персонала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92080" y="3356989"/>
            <a:ext cx="1656184" cy="994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Результаты </a:t>
            </a:r>
          </a:p>
          <a:p>
            <a:pPr algn="ctr"/>
            <a:r>
              <a:rPr lang="ru-RU" sz="1600" dirty="0" smtClean="0"/>
              <a:t>для потребителей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292080" y="4581128"/>
            <a:ext cx="1656184" cy="994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Результаты для </a:t>
            </a:r>
          </a:p>
          <a:p>
            <a:pPr algn="ctr"/>
            <a:r>
              <a:rPr lang="ru-RU" dirty="0" smtClean="0"/>
              <a:t>общества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128284" y="2132854"/>
            <a:ext cx="1476164" cy="34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Ключевые результаты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791580" y="1340768"/>
            <a:ext cx="360040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436096" y="1340768"/>
            <a:ext cx="30243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>
            <a:off x="1078324" y="6165304"/>
            <a:ext cx="6984776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975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25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75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25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75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925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2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4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1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Овал 20"/>
          <p:cNvSpPr/>
          <p:nvPr/>
        </p:nvSpPr>
        <p:spPr>
          <a:xfrm>
            <a:off x="323528" y="1052736"/>
            <a:ext cx="8424936" cy="5616624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130" y="188640"/>
            <a:ext cx="8229600" cy="691480"/>
          </a:xfrm>
        </p:spPr>
        <p:txBody>
          <a:bodyPr/>
          <a:lstStyle/>
          <a:p>
            <a:r>
              <a:rPr lang="ru-RU" sz="4000" dirty="0" smtClean="0"/>
              <a:t>Модель Делового совершенства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1580" y="1684294"/>
            <a:ext cx="3600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1684294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8324" y="5733256"/>
            <a:ext cx="69847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Инновации и обучение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132853"/>
            <a:ext cx="1368152" cy="34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Лидерство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2132856"/>
            <a:ext cx="14197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Персонал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51720" y="3356989"/>
            <a:ext cx="1434480" cy="988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Политика и стратегия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051720" y="4581128"/>
            <a:ext cx="1434480" cy="994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Партнерство и </a:t>
            </a:r>
          </a:p>
          <a:p>
            <a:pPr algn="ctr"/>
            <a:r>
              <a:rPr lang="ru-RU" sz="1600" dirty="0" smtClean="0"/>
              <a:t>ресурсы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07904" y="2146302"/>
            <a:ext cx="1368152" cy="3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Процессы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292080" y="2146302"/>
            <a:ext cx="1584176" cy="994666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Результаты для персонала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92080" y="3356989"/>
            <a:ext cx="1584176" cy="994666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Результаты </a:t>
            </a:r>
          </a:p>
          <a:p>
            <a:pPr algn="ctr"/>
            <a:r>
              <a:rPr lang="ru-RU" sz="1600" dirty="0" smtClean="0"/>
              <a:t>для потребителей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292080" y="4581128"/>
            <a:ext cx="1584176" cy="994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Результаты для общества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128284" y="2132854"/>
            <a:ext cx="1476164" cy="34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Ключевые результаты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791580" y="1340768"/>
            <a:ext cx="360040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436096" y="1340768"/>
            <a:ext cx="30243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>
            <a:off x="1078324" y="6165304"/>
            <a:ext cx="6984776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813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575" y="116632"/>
            <a:ext cx="8229600" cy="720080"/>
          </a:xfrm>
        </p:spPr>
        <p:txBody>
          <a:bodyPr/>
          <a:lstStyle/>
          <a:p>
            <a:r>
              <a:rPr lang="ru-RU" dirty="0"/>
              <a:t>Результаты за 2014 год: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1.      Эксперты ознакомились с нормативными документами ГБУ «</a:t>
            </a:r>
            <a:r>
              <a:rPr lang="ru-RU" b="1" dirty="0" err="1" smtClean="0"/>
              <a:t>Жилищник</a:t>
            </a:r>
            <a:r>
              <a:rPr lang="ru-RU" b="1" dirty="0" smtClean="0"/>
              <a:t>» </a:t>
            </a:r>
            <a:r>
              <a:rPr lang="ru-RU" b="1" dirty="0" err="1" smtClean="0"/>
              <a:t>ЗелАО</a:t>
            </a:r>
            <a:r>
              <a:rPr lang="ru-RU" b="1" dirty="0" smtClean="0"/>
              <a:t> г. Москвы</a:t>
            </a:r>
          </a:p>
          <a:p>
            <a:pPr marL="0" indent="0">
              <a:buNone/>
            </a:pPr>
            <a:r>
              <a:rPr lang="ru-RU" b="1" dirty="0" smtClean="0"/>
              <a:t>2.      Поведено 8 совещаний экспертной группы. Результаты работы экспертной группы отражены в протоколах.</a:t>
            </a:r>
          </a:p>
          <a:p>
            <a:pPr marL="0" indent="0">
              <a:buNone/>
            </a:pPr>
            <a:r>
              <a:rPr lang="ru-RU" b="1" dirty="0" smtClean="0"/>
              <a:t>3.      Создана рабочая группа по выработке критериев повышения качества работы ГБУ «</a:t>
            </a:r>
            <a:r>
              <a:rPr lang="ru-RU" b="1" dirty="0" err="1" smtClean="0"/>
              <a:t>Жилищник</a:t>
            </a:r>
            <a:r>
              <a:rPr lang="ru-RU" b="1" dirty="0" smtClean="0"/>
              <a:t>»</a:t>
            </a:r>
          </a:p>
          <a:p>
            <a:pPr marL="0" indent="0">
              <a:buNone/>
            </a:pPr>
            <a:r>
              <a:rPr lang="ru-RU" b="1" dirty="0" smtClean="0"/>
              <a:t>4.      Проведено 2 совещания рабочей группы. Результаты работы рабочей группы отражены в протоколах.</a:t>
            </a:r>
          </a:p>
          <a:p>
            <a:pPr marL="0" indent="0">
              <a:buNone/>
            </a:pPr>
            <a:r>
              <a:rPr lang="ru-RU" b="1" dirty="0" smtClean="0"/>
              <a:t>5</a:t>
            </a:r>
            <a:r>
              <a:rPr lang="ru-RU" b="1" dirty="0"/>
              <a:t>.      ГБУ «Автомобильные дороги» подготовлена версия системы критериев и показателей оценки деятельности учреждения.</a:t>
            </a:r>
          </a:p>
          <a:p>
            <a:pPr marL="0" indent="0">
              <a:buNone/>
            </a:pPr>
            <a:r>
              <a:rPr lang="ru-RU" b="1" dirty="0"/>
              <a:t>6.      Проведено анкетирование членов рабочей группы. Результаты анкетирования обработаны и включены в план 2015 года.</a:t>
            </a:r>
          </a:p>
          <a:p>
            <a:pPr marL="0" indent="0">
              <a:buNone/>
            </a:pPr>
            <a:r>
              <a:rPr lang="ru-RU" b="1" dirty="0"/>
              <a:t>7.      Проведено анкетирование персонала пяти ГБУ «</a:t>
            </a:r>
            <a:r>
              <a:rPr lang="ru-RU" b="1" dirty="0" err="1"/>
              <a:t>Жилищник</a:t>
            </a:r>
            <a:r>
              <a:rPr lang="ru-RU" b="1" dirty="0"/>
              <a:t>» </a:t>
            </a:r>
            <a:r>
              <a:rPr lang="ru-RU" b="1" dirty="0" smtClean="0"/>
              <a:t>- </a:t>
            </a:r>
            <a:r>
              <a:rPr lang="ru-RU" b="1" dirty="0"/>
              <a:t>публичная и анонимная анкеты,  обработаны анкеты четырех «</a:t>
            </a:r>
            <a:r>
              <a:rPr lang="ru-RU" b="1" dirty="0" err="1"/>
              <a:t>Жилищников</a:t>
            </a:r>
            <a:r>
              <a:rPr lang="ru-RU" b="1" dirty="0"/>
              <a:t>», составлены итоговые таблицы  результатов с предлагаемыми решениями работы с персоналом (только у Матушкино).</a:t>
            </a:r>
          </a:p>
          <a:p>
            <a:pPr marL="0" indent="0">
              <a:buNone/>
            </a:pPr>
            <a:r>
              <a:rPr lang="ru-RU" b="1" dirty="0"/>
              <a:t>8.      Разработана анкета для пилотного опроса жителей.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763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ru-RU" dirty="0" smtClean="0"/>
              <a:t>Миссия </a:t>
            </a:r>
            <a:r>
              <a:rPr lang="ru-RU" dirty="0"/>
              <a:t>и </a:t>
            </a:r>
            <a:r>
              <a:rPr lang="ru-RU" dirty="0" smtClean="0"/>
              <a:t>видение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/>
              <a:t>Миссия ГБУ «</a:t>
            </a:r>
            <a:r>
              <a:rPr lang="ru-RU" b="1" dirty="0" err="1"/>
              <a:t>Жилищник</a:t>
            </a:r>
            <a:r>
              <a:rPr lang="ru-RU" b="1" dirty="0"/>
              <a:t>» </a:t>
            </a:r>
            <a:r>
              <a:rPr lang="ru-RU" b="1" dirty="0" smtClean="0"/>
              <a:t>районов </a:t>
            </a:r>
            <a:r>
              <a:rPr lang="ru-RU" b="1" dirty="0" err="1"/>
              <a:t>ЗелАО</a:t>
            </a:r>
            <a:r>
              <a:rPr lang="ru-RU" b="1" dirty="0"/>
              <a:t> г. Москвы</a:t>
            </a:r>
            <a:r>
              <a:rPr lang="ru-RU" b="1" dirty="0" smtClean="0"/>
              <a:t>:</a:t>
            </a:r>
          </a:p>
          <a:p>
            <a:pPr marL="0" indent="0">
              <a:buNone/>
            </a:pPr>
            <a:r>
              <a:rPr lang="ru-RU" sz="2800" i="1" dirty="0" smtClean="0"/>
              <a:t>«Постоянное </a:t>
            </a:r>
            <a:r>
              <a:rPr lang="ru-RU" sz="2800" i="1" dirty="0"/>
              <a:t>совершенствование деятельности и повышение качества услуг жителям Зеленограда в сфере ЖКХ на основе инноваций в технологии и организации работ (услуг</a:t>
            </a:r>
            <a:r>
              <a:rPr lang="ru-RU" sz="2800" i="1" dirty="0" smtClean="0"/>
              <a:t>)»</a:t>
            </a:r>
          </a:p>
          <a:p>
            <a:pPr marL="0" indent="0">
              <a:buNone/>
            </a:pPr>
            <a:endParaRPr lang="ru-RU" sz="1200" dirty="0"/>
          </a:p>
          <a:p>
            <a:pPr marL="0" indent="0">
              <a:buNone/>
            </a:pPr>
            <a:r>
              <a:rPr lang="ru-RU" b="1" dirty="0"/>
              <a:t>Видение будущего</a:t>
            </a:r>
            <a:r>
              <a:rPr lang="ru-RU" sz="2800" b="1" dirty="0" smtClean="0"/>
              <a:t>:</a:t>
            </a:r>
          </a:p>
          <a:p>
            <a:pPr marL="0" indent="0" algn="just">
              <a:buNone/>
            </a:pPr>
            <a:r>
              <a:rPr lang="ru-RU" sz="2800" i="1" dirty="0"/>
              <a:t>Зеленоградские организации ЖКХ стали образцом постоянного совершенствования, высокой эффективности деятельности и качества услуг в сфере ЖКХ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89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 smtClean="0"/>
              <a:t>Результаты анкетирования персонала:</a:t>
            </a:r>
            <a:br>
              <a:rPr lang="ru-RU" sz="2800" dirty="0" smtClean="0"/>
            </a:br>
            <a:r>
              <a:rPr lang="ru-RU" sz="2800" dirty="0" smtClean="0"/>
              <a:t>насколько Вы удовлетворены своей работой?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91232561"/>
              </p:ext>
            </p:extLst>
          </p:nvPr>
        </p:nvGraphicFramePr>
        <p:xfrm>
          <a:off x="74107" y="1124744"/>
          <a:ext cx="9069893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" y="33790"/>
            <a:ext cx="710468" cy="7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460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2617</TotalTime>
  <Words>745</Words>
  <Application>Microsoft Office PowerPoint</Application>
  <PresentationFormat>Экран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Исполнительная</vt:lpstr>
      <vt:lpstr>О применении модели делового совершенства в ГБУ «Жилищник» в Зеленограде</vt:lpstr>
      <vt:lpstr>Нормативные документы</vt:lpstr>
      <vt:lpstr>Задачи на 2015 год</vt:lpstr>
      <vt:lpstr>Дорогу осилит идущий</vt:lpstr>
      <vt:lpstr>Модель Делового совершенства</vt:lpstr>
      <vt:lpstr>Модель Делового совершенства</vt:lpstr>
      <vt:lpstr>Результаты за 2014 год:</vt:lpstr>
      <vt:lpstr>Миссия и видение</vt:lpstr>
      <vt:lpstr>Результаты анкетирования персонала: насколько Вы удовлетворены своей работой?</vt:lpstr>
      <vt:lpstr>Результаты анонимного  анкетирования персонала (АУП)</vt:lpstr>
      <vt:lpstr>План работ на 2015 год:</vt:lpstr>
      <vt:lpstr>Дополнительные задачи:</vt:lpstr>
      <vt:lpstr>Ожидаемые результаты за 2015 год: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применении модели делового совершенства в ГБУ «Жилищник» в Зеленограде</dc:title>
  <dc:creator>Юлия Кошелева</dc:creator>
  <cp:lastModifiedBy>Света</cp:lastModifiedBy>
  <cp:revision>52</cp:revision>
  <dcterms:created xsi:type="dcterms:W3CDTF">2015-01-18T16:09:32Z</dcterms:created>
  <dcterms:modified xsi:type="dcterms:W3CDTF">2015-02-11T07:47:57Z</dcterms:modified>
</cp:coreProperties>
</file>