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8" r:id="rId2"/>
    <p:sldId id="304" r:id="rId3"/>
    <p:sldId id="340" r:id="rId4"/>
    <p:sldId id="341" r:id="rId5"/>
    <p:sldId id="342" r:id="rId6"/>
    <p:sldId id="343" r:id="rId7"/>
    <p:sldId id="344" r:id="rId8"/>
    <p:sldId id="345" r:id="rId9"/>
    <p:sldId id="302" r:id="rId10"/>
    <p:sldId id="301" r:id="rId11"/>
    <p:sldId id="303" r:id="rId12"/>
    <p:sldId id="300" r:id="rId13"/>
    <p:sldId id="275" r:id="rId14"/>
    <p:sldId id="305" r:id="rId15"/>
    <p:sldId id="306" r:id="rId16"/>
    <p:sldId id="309" r:id="rId17"/>
    <p:sldId id="310" r:id="rId18"/>
    <p:sldId id="311" r:id="rId19"/>
    <p:sldId id="312" r:id="rId20"/>
    <p:sldId id="346" r:id="rId21"/>
    <p:sldId id="354" r:id="rId22"/>
    <p:sldId id="348" r:id="rId23"/>
    <p:sldId id="314" r:id="rId24"/>
    <p:sldId id="315" r:id="rId25"/>
    <p:sldId id="318" r:id="rId26"/>
    <p:sldId id="349" r:id="rId27"/>
    <p:sldId id="317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2" r:id="rId40"/>
    <p:sldId id="331" r:id="rId41"/>
    <p:sldId id="350" r:id="rId42"/>
    <p:sldId id="352" r:id="rId43"/>
    <p:sldId id="353" r:id="rId44"/>
    <p:sldId id="334" r:id="rId45"/>
    <p:sldId id="337" r:id="rId46"/>
    <p:sldId id="338" r:id="rId47"/>
    <p:sldId id="336" r:id="rId48"/>
    <p:sldId id="339" r:id="rId49"/>
    <p:sldId id="293" r:id="rId50"/>
    <p:sldId id="291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4BCCB-90C7-47F4-8D8B-5EA15E736E79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420E7-CA74-40A8-BB84-34C68391BA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400FC-97FD-4FAE-A895-59AE593CD76A}" type="datetimeFigureOut">
              <a:rPr lang="ru-RU" smtClean="0"/>
              <a:pPr/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97778-6E8D-4FE3-AD32-D72FB0C20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572528" cy="928694"/>
          </a:xfrm>
        </p:spPr>
        <p:txBody>
          <a:bodyPr>
            <a:normAutofit fontScale="90000"/>
          </a:bodyPr>
          <a:lstStyle/>
          <a:p>
            <a:pPr algn="l"/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600" b="1" dirty="0" smtClean="0"/>
              <a:t>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214810" y="642918"/>
            <a:ext cx="471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Марина Кошелева</a:t>
            </a:r>
          </a:p>
          <a:p>
            <a:pPr algn="r"/>
            <a:r>
              <a:rPr lang="ru-RU" sz="1400" dirty="0" smtClean="0"/>
              <a:t>Генеральный директор АНО «Бирюзовый дом»</a:t>
            </a:r>
          </a:p>
          <a:p>
            <a:pPr algn="r"/>
            <a:r>
              <a:rPr lang="ru-RU" sz="1400" dirty="0" smtClean="0"/>
              <a:t>Автор проекта «Журавли над Николой»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1000100" y="1785926"/>
            <a:ext cx="735811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Проект      </a:t>
            </a:r>
          </a:p>
          <a:p>
            <a:pPr algn="ctr"/>
            <a:r>
              <a:rPr lang="ru-RU" dirty="0" smtClean="0"/>
              <a:t> </a:t>
            </a:r>
            <a:r>
              <a:rPr lang="ru-RU" sz="3600" b="1" dirty="0" smtClean="0"/>
              <a:t>«Острова свои обогреваем»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Создание и вывод на проектную мощность филиала  </a:t>
            </a:r>
          </a:p>
          <a:p>
            <a:pPr algn="ctr"/>
            <a:r>
              <a:rPr lang="ru-RU" dirty="0" smtClean="0"/>
              <a:t>АНО  «Бирюзовый дом» (г. Москва, г. Зеленоград)</a:t>
            </a:r>
          </a:p>
          <a:p>
            <a:pPr algn="ctr"/>
            <a:r>
              <a:rPr lang="ru-RU" dirty="0" smtClean="0"/>
              <a:t>в селе Никольском  </a:t>
            </a:r>
            <a:r>
              <a:rPr lang="ru-RU" dirty="0" err="1" smtClean="0"/>
              <a:t>Тотемского</a:t>
            </a:r>
            <a:r>
              <a:rPr lang="ru-RU" dirty="0" smtClean="0"/>
              <a:t> района Вологодской </a:t>
            </a:r>
            <a:r>
              <a:rPr lang="ru-RU" dirty="0" smtClean="0"/>
              <a:t>области</a:t>
            </a:r>
            <a:r>
              <a:rPr lang="en-US" dirty="0" smtClean="0"/>
              <a:t> -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 smtClean="0"/>
              <a:t>Туристического  </a:t>
            </a:r>
            <a:r>
              <a:rPr lang="ru-RU" dirty="0" smtClean="0"/>
              <a:t>культурно – просветительского и оздоровительного центра  «Мастерские на </a:t>
            </a:r>
            <a:r>
              <a:rPr lang="ru-RU" dirty="0" err="1" smtClean="0"/>
              <a:t>Толшме</a:t>
            </a:r>
            <a:r>
              <a:rPr lang="ru-RU" dirty="0" smtClean="0"/>
              <a:t>»</a:t>
            </a:r>
          </a:p>
          <a:p>
            <a:pPr algn="ctr"/>
            <a:endParaRPr lang="ru-RU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71934" y="592933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2013 г.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3357554" y="542926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Москва, Зеленоград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1368412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               </a:t>
            </a:r>
            <a:r>
              <a:rPr lang="ru-RU" sz="1200" b="1" dirty="0" smtClean="0"/>
              <a:t>Проект «Острова свои обогреваем». Предпосылки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                                                                                                                                 М.Н. Кошелева </a:t>
            </a:r>
            <a:br>
              <a:rPr lang="ru-RU" sz="1200" b="1" dirty="0" smtClean="0"/>
            </a:br>
            <a:r>
              <a:rPr lang="en-US" sz="1200" b="1" dirty="0" smtClean="0"/>
              <a:t>                                                                                                                                                       biruzovy-dom@mail.ru</a:t>
            </a:r>
            <a:endParaRPr lang="ru-RU" sz="1200" dirty="0"/>
          </a:p>
        </p:txBody>
      </p:sp>
      <p:pic>
        <p:nvPicPr>
          <p:cNvPr id="4" name="Содержимое 3" descr="20130310_0928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785926"/>
            <a:ext cx="6072230" cy="3262142"/>
          </a:xfr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5720" y="1785926"/>
            <a:ext cx="20717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Ул. Н. Рубцова</a:t>
            </a:r>
          </a:p>
          <a:p>
            <a:pPr algn="r"/>
            <a:r>
              <a:rPr lang="ru-RU" sz="1400" b="1" dirty="0" smtClean="0"/>
              <a:t>в селе Никольском</a:t>
            </a:r>
          </a:p>
          <a:p>
            <a:pPr algn="r"/>
            <a:endParaRPr lang="ru-RU" sz="1400" b="1" dirty="0" smtClean="0"/>
          </a:p>
          <a:p>
            <a:pPr algn="r"/>
            <a:r>
              <a:rPr lang="ru-RU" sz="1400" b="1" dirty="0" smtClean="0"/>
              <a:t>***</a:t>
            </a:r>
          </a:p>
          <a:p>
            <a:pPr algn="r"/>
            <a:r>
              <a:rPr lang="ru-RU" sz="1400" b="1" dirty="0" smtClean="0"/>
              <a:t>В голубом доме слева -</a:t>
            </a:r>
          </a:p>
          <a:p>
            <a:pPr algn="r"/>
            <a:r>
              <a:rPr lang="ru-RU" sz="1400" b="1" dirty="0" smtClean="0"/>
              <a:t>Музей Н.М. Рубцова</a:t>
            </a:r>
          </a:p>
          <a:p>
            <a:pPr algn="r"/>
            <a:r>
              <a:rPr lang="ru-RU" sz="1400" b="1" dirty="0" smtClean="0"/>
              <a:t> </a:t>
            </a:r>
          </a:p>
          <a:p>
            <a:pPr algn="r"/>
            <a:r>
              <a:rPr lang="ru-RU" sz="1400" b="1" dirty="0" smtClean="0"/>
              <a:t>***</a:t>
            </a:r>
          </a:p>
          <a:p>
            <a:pPr algn="r"/>
            <a:r>
              <a:rPr lang="ru-RU" sz="1400" b="1" dirty="0" smtClean="0"/>
              <a:t>В красном здании справа  (№12) </a:t>
            </a:r>
          </a:p>
          <a:p>
            <a:pPr algn="r"/>
            <a:r>
              <a:rPr lang="ru-RU" sz="1400" b="1" dirty="0" smtClean="0"/>
              <a:t>по состоянию на 01.04.2013</a:t>
            </a:r>
          </a:p>
          <a:p>
            <a:pPr algn="r"/>
            <a:r>
              <a:rPr lang="ru-RU" sz="1400" b="1" dirty="0" smtClean="0"/>
              <a:t> находится  администрация МО </a:t>
            </a:r>
          </a:p>
          <a:p>
            <a:pPr algn="r"/>
            <a:r>
              <a:rPr lang="ru-RU" sz="1400" b="1" dirty="0" smtClean="0"/>
              <a:t> «</a:t>
            </a:r>
            <a:r>
              <a:rPr lang="ru-RU" sz="1400" b="1" dirty="0" err="1" smtClean="0"/>
              <a:t>Толшменское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5429264"/>
            <a:ext cx="800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 Туристического Культурно-просветительского центра «Мастерские на </a:t>
            </a:r>
            <a:r>
              <a:rPr lang="ru-RU" sz="1400" b="1" dirty="0" err="1" smtClean="0"/>
              <a:t>Толшме</a:t>
            </a:r>
            <a:r>
              <a:rPr lang="ru-RU" sz="1400" b="1" dirty="0" smtClean="0"/>
              <a:t>»  уже есть «прописка» – дом № 12 на улице Николая Рубцова. Это самый красивый из старинных домов </a:t>
            </a:r>
            <a:r>
              <a:rPr lang="en-US" sz="1400" b="1" dirty="0" smtClean="0"/>
              <a:t>XIX</a:t>
            </a:r>
            <a:r>
              <a:rPr lang="ru-RU" sz="1400" b="1" dirty="0" smtClean="0"/>
              <a:t> века в  Николе. После выезда администрации там </a:t>
            </a:r>
            <a:r>
              <a:rPr lang="ru-RU" sz="1400" b="1" dirty="0" smtClean="0"/>
              <a:t>будет сделан ремонт </a:t>
            </a:r>
            <a:r>
              <a:rPr lang="ru-RU" sz="1400" b="1" dirty="0" smtClean="0"/>
              <a:t>. Очень важно отнестись к дому предельно  бережно – как к Памятнику Отечественной Истории и Культуры.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1214422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Адрес будущего центра - Ул. Николая Рубцова, дом 12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1368412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               </a:t>
            </a:r>
            <a:r>
              <a:rPr lang="ru-RU" sz="1200" b="1" dirty="0" smtClean="0"/>
              <a:t>Проект «Острова свои обогреваем». Предложения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                                                                                                                                 М.Н. Кошелева </a:t>
            </a:r>
            <a:br>
              <a:rPr lang="ru-RU" sz="1200" b="1" dirty="0" smtClean="0"/>
            </a:br>
            <a:r>
              <a:rPr lang="en-US" sz="1200" b="1" dirty="0" smtClean="0"/>
              <a:t>                                                                                                                                                       biruzovy-dom@mail.ru</a:t>
            </a:r>
            <a:endParaRPr lang="ru-RU" sz="1200" dirty="0"/>
          </a:p>
        </p:txBody>
      </p:sp>
      <p:pic>
        <p:nvPicPr>
          <p:cNvPr id="12" name="Содержимое 11" descr="IMG_1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857364"/>
            <a:ext cx="5810290" cy="4357718"/>
          </a:xfrm>
        </p:spPr>
      </p:pic>
      <p:sp>
        <p:nvSpPr>
          <p:cNvPr id="13" name="TextBox 12"/>
          <p:cNvSpPr txBox="1"/>
          <p:nvPr/>
        </p:nvSpPr>
        <p:spPr>
          <a:xfrm>
            <a:off x="214282" y="1285860"/>
            <a:ext cx="264320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Природа и люди создали в долине реки </a:t>
            </a:r>
            <a:r>
              <a:rPr lang="ru-RU" sz="1400" b="1" dirty="0" err="1" smtClean="0"/>
              <a:t>Толшмы</a:t>
            </a:r>
            <a:r>
              <a:rPr lang="ru-RU" sz="1400" b="1" dirty="0" smtClean="0"/>
              <a:t> всё для того, чтобы вылечить всех уставших, наполнить их силой и энергией: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Чистую речку с песчаными пляжами,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Целебные травы,</a:t>
            </a:r>
          </a:p>
          <a:p>
            <a:pPr algn="ctr"/>
            <a:r>
              <a:rPr lang="ru-RU" sz="1400" b="1" dirty="0" smtClean="0"/>
              <a:t>россыпи ягод на лесных полянах, голубую глину, </a:t>
            </a:r>
          </a:p>
          <a:p>
            <a:pPr algn="ctr">
              <a:buFont typeface="Arial" charset="0"/>
              <a:buChar char="•"/>
            </a:pPr>
            <a:endParaRPr lang="ru-RU" sz="1400" b="1" dirty="0" smtClean="0"/>
          </a:p>
          <a:p>
            <a:pPr algn="ctr"/>
            <a:r>
              <a:rPr lang="ru-RU" sz="1400" b="1" dirty="0" smtClean="0"/>
              <a:t>Храмы и Родники на древнем </a:t>
            </a:r>
            <a:r>
              <a:rPr lang="ru-RU" sz="1400" b="1" dirty="0" err="1" smtClean="0"/>
              <a:t>Солигаличском</a:t>
            </a:r>
            <a:r>
              <a:rPr lang="ru-RU" sz="1400" b="1" dirty="0" smtClean="0"/>
              <a:t> тракте …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Создание Туристического культурно-просветительского центра «Мастерские на </a:t>
            </a:r>
            <a:r>
              <a:rPr lang="ru-RU" sz="1400" b="1" dirty="0" err="1" smtClean="0"/>
              <a:t>Толшме</a:t>
            </a:r>
            <a:r>
              <a:rPr lang="ru-RU" sz="1400" b="1" dirty="0" smtClean="0"/>
              <a:t>» поможет  россиянам </a:t>
            </a:r>
            <a:r>
              <a:rPr lang="ru-RU" sz="1400" b="1" dirty="0" smtClean="0"/>
              <a:t>остановиться в этих чудесных местах - дать </a:t>
            </a:r>
            <a:r>
              <a:rPr lang="ru-RU" sz="1400" b="1" dirty="0" smtClean="0"/>
              <a:t>отдых душе.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4678" y="1142984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«Ивы, река, соловьи…»</a:t>
            </a:r>
            <a:endParaRPr lang="ru-RU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5725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</a:t>
            </a:r>
            <a:r>
              <a:rPr lang="ru-RU" sz="1300" b="1" dirty="0" smtClean="0"/>
              <a:t>Проект  «Острова свои обогреваем». Предложения.</a:t>
            </a:r>
            <a:r>
              <a:rPr lang="en-US" sz="1300" b="1" dirty="0" smtClean="0"/>
              <a:t> </a:t>
            </a:r>
            <a:r>
              <a:rPr lang="ru-RU" sz="1300" b="1" dirty="0" smtClean="0"/>
              <a:t>   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600" b="1" dirty="0" smtClean="0"/>
              <a:t>                                                                                                                                </a:t>
            </a:r>
            <a:r>
              <a:rPr lang="en-US" sz="1600" b="1" dirty="0" smtClean="0"/>
              <a:t>  </a:t>
            </a:r>
            <a:r>
              <a:rPr lang="ru-RU" sz="1600" b="1" dirty="0" smtClean="0"/>
              <a:t>            </a:t>
            </a:r>
            <a:r>
              <a:rPr lang="ru-RU" sz="1300" b="1" dirty="0" smtClean="0"/>
              <a:t>М.Н. Кошелева </a:t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biruzovy-dom@mail.ru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                                                                                                                                                                                   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071670" y="1428736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Туристический культурно - просветительский </a:t>
            </a:r>
          </a:p>
          <a:p>
            <a:pPr algn="ctr"/>
            <a:r>
              <a:rPr lang="ru-RU" sz="1400" b="1" dirty="0" smtClean="0"/>
              <a:t>и оздоровительный  центр в селе Никольском </a:t>
            </a:r>
          </a:p>
          <a:p>
            <a:pPr algn="ctr"/>
            <a:r>
              <a:rPr lang="ru-RU" sz="2000" b="1" dirty="0" smtClean="0"/>
              <a:t>«Мастерские на </a:t>
            </a:r>
            <a:r>
              <a:rPr lang="ru-RU" sz="2000" b="1" dirty="0" err="1" smtClean="0"/>
              <a:t>Толшме</a:t>
            </a:r>
            <a:r>
              <a:rPr lang="ru-RU" sz="2000" b="1" dirty="0" smtClean="0"/>
              <a:t>» </a:t>
            </a:r>
          </a:p>
        </p:txBody>
      </p:sp>
      <p:sp>
        <p:nvSpPr>
          <p:cNvPr id="9" name="Рамка 8"/>
          <p:cNvSpPr/>
          <p:nvPr/>
        </p:nvSpPr>
        <p:spPr>
          <a:xfrm>
            <a:off x="1500166" y="1142984"/>
            <a:ext cx="4929222" cy="1428760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Улыбающееся лицо 9"/>
          <p:cNvSpPr/>
          <p:nvPr/>
        </p:nvSpPr>
        <p:spPr>
          <a:xfrm>
            <a:off x="785786" y="857232"/>
            <a:ext cx="1285884" cy="928694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4357686" y="2928934"/>
            <a:ext cx="642942" cy="2214578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643306" y="2928934"/>
            <a:ext cx="642942" cy="2286016"/>
          </a:xfrm>
          <a:prstGeom prst="downArrow">
            <a:avLst>
              <a:gd name="adj1" fmla="val 50000"/>
              <a:gd name="adj2" fmla="val 4111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гнутая влево стрелка 13"/>
          <p:cNvSpPr/>
          <p:nvPr/>
        </p:nvSpPr>
        <p:spPr>
          <a:xfrm rot="8940000">
            <a:off x="6801136" y="1850076"/>
            <a:ext cx="703549" cy="1638681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8116" y="6072206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Тотьма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857356" y="5857892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/>
          </a:p>
          <a:p>
            <a:r>
              <a:rPr lang="ru-RU" sz="1600" b="1" dirty="0" smtClean="0"/>
              <a:t>         Россия, Москва, Зеленоград …</a:t>
            </a:r>
            <a:endParaRPr lang="ru-RU" sz="1600" b="1" dirty="0"/>
          </a:p>
        </p:txBody>
      </p:sp>
      <p:sp>
        <p:nvSpPr>
          <p:cNvPr id="21" name="Рамка 20"/>
          <p:cNvSpPr/>
          <p:nvPr/>
        </p:nvSpPr>
        <p:spPr>
          <a:xfrm>
            <a:off x="214282" y="6000768"/>
            <a:ext cx="6929486" cy="57150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Рамка 21"/>
          <p:cNvSpPr/>
          <p:nvPr/>
        </p:nvSpPr>
        <p:spPr>
          <a:xfrm>
            <a:off x="7572396" y="6000768"/>
            <a:ext cx="1357354" cy="57150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Месяц 24"/>
          <p:cNvSpPr/>
          <p:nvPr/>
        </p:nvSpPr>
        <p:spPr>
          <a:xfrm>
            <a:off x="500034" y="571480"/>
            <a:ext cx="357190" cy="500066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есяц 25"/>
          <p:cNvSpPr/>
          <p:nvPr/>
        </p:nvSpPr>
        <p:spPr>
          <a:xfrm rot="10440000">
            <a:off x="1951329" y="589531"/>
            <a:ext cx="369001" cy="450516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143768" y="1571612"/>
            <a:ext cx="185738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Школа </a:t>
            </a:r>
          </a:p>
          <a:p>
            <a:pPr algn="r"/>
            <a:r>
              <a:rPr lang="ru-RU" sz="1400" b="1" dirty="0" smtClean="0"/>
              <a:t>путешественников Федора  Конюхова:</a:t>
            </a:r>
          </a:p>
          <a:p>
            <a:pPr algn="r"/>
            <a:r>
              <a:rPr lang="ru-RU" sz="1400" b="1" dirty="0" smtClean="0"/>
              <a:t>Великий </a:t>
            </a:r>
          </a:p>
          <a:p>
            <a:pPr algn="r"/>
            <a:r>
              <a:rPr lang="ru-RU" sz="1400" b="1" dirty="0" smtClean="0"/>
              <a:t>Устюг, </a:t>
            </a:r>
          </a:p>
          <a:p>
            <a:pPr algn="r"/>
            <a:r>
              <a:rPr lang="ru-RU" sz="1400" b="1" dirty="0" smtClean="0"/>
              <a:t>Соловецкие </a:t>
            </a:r>
          </a:p>
          <a:p>
            <a:pPr algn="r"/>
            <a:r>
              <a:rPr lang="ru-RU" sz="1400" b="1" dirty="0" smtClean="0"/>
              <a:t>острова…</a:t>
            </a:r>
          </a:p>
          <a:p>
            <a:pPr algn="r"/>
            <a:endParaRPr lang="ru-RU" sz="1400" b="1" dirty="0" smtClean="0"/>
          </a:p>
          <a:p>
            <a:pPr algn="r"/>
            <a:r>
              <a:rPr lang="ru-RU" sz="1400" b="1" dirty="0" smtClean="0"/>
              <a:t>ВРО МАН </a:t>
            </a:r>
          </a:p>
          <a:p>
            <a:pPr algn="r"/>
            <a:r>
              <a:rPr lang="ru-RU" sz="1400" b="1" dirty="0" smtClean="0"/>
              <a:t>«Интеллект будущего»</a:t>
            </a:r>
          </a:p>
          <a:p>
            <a:pPr algn="r"/>
            <a:endParaRPr lang="ru-RU" sz="1400" b="1" dirty="0" smtClean="0"/>
          </a:p>
          <a:p>
            <a:pPr algn="r"/>
            <a:r>
              <a:rPr lang="ru-RU" sz="1400" b="1" dirty="0" err="1" smtClean="0"/>
              <a:t>Тотемское</a:t>
            </a:r>
            <a:r>
              <a:rPr lang="ru-RU" sz="1400" b="1" dirty="0" smtClean="0"/>
              <a:t> </a:t>
            </a:r>
          </a:p>
          <a:p>
            <a:pPr algn="r"/>
            <a:r>
              <a:rPr lang="ru-RU" sz="1400" b="1" dirty="0" smtClean="0"/>
              <a:t>музейное объединение: Литературно-краеведческие чтения</a:t>
            </a:r>
          </a:p>
          <a:p>
            <a:pPr algn="r"/>
            <a:r>
              <a:rPr lang="ru-RU" sz="1400" b="1" dirty="0" smtClean="0"/>
              <a:t>Интерактивные программы</a:t>
            </a:r>
          </a:p>
          <a:p>
            <a:pPr algn="r"/>
            <a:endParaRPr lang="ru-RU" sz="1400" b="1" dirty="0" smtClean="0"/>
          </a:p>
          <a:p>
            <a:pPr algn="r"/>
            <a:endParaRPr lang="ru-RU" sz="1400" b="1" dirty="0" smtClean="0"/>
          </a:p>
          <a:p>
            <a:pPr algn="r"/>
            <a:endParaRPr lang="ru-RU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000628" y="3214686"/>
            <a:ext cx="2571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Внедрение «Делового  </a:t>
            </a:r>
          </a:p>
          <a:p>
            <a:r>
              <a:rPr lang="ru-RU" sz="1400" b="1" dirty="0" smtClean="0"/>
              <a:t>совершенства»,  СМИ «Главный  конструктор»,</a:t>
            </a:r>
          </a:p>
          <a:p>
            <a:r>
              <a:rPr lang="ru-RU" sz="1400" b="1" dirty="0" smtClean="0"/>
              <a:t>«Прикладная философия изобретателей», НТТМ,</a:t>
            </a:r>
          </a:p>
          <a:p>
            <a:r>
              <a:rPr lang="ru-RU" sz="1400" b="1" dirty="0" smtClean="0"/>
              <a:t>Поддержка:  МГУ,  МИЭТ,  Команда: «Новые пути развития Зеленограда», </a:t>
            </a:r>
          </a:p>
          <a:p>
            <a:r>
              <a:rPr lang="ru-RU" sz="1400" b="1" dirty="0" smtClean="0"/>
              <a:t>Заказы:  на активный  </a:t>
            </a:r>
          </a:p>
          <a:p>
            <a:r>
              <a:rPr lang="ru-RU" sz="1400" b="1" dirty="0" smtClean="0"/>
              <a:t>оздоровительный отдых ,</a:t>
            </a:r>
          </a:p>
          <a:p>
            <a:r>
              <a:rPr lang="ru-RU" sz="1400" b="1" dirty="0" smtClean="0"/>
              <a:t>обучение и  развитие</a:t>
            </a:r>
          </a:p>
          <a:p>
            <a:pPr algn="ctr"/>
            <a:endParaRPr lang="ru-RU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14282" y="3071810"/>
            <a:ext cx="342902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600" b="1" dirty="0" smtClean="0"/>
          </a:p>
          <a:p>
            <a:pPr lvl="0"/>
            <a:r>
              <a:rPr lang="ru-RU" sz="1400" b="1" dirty="0" smtClean="0"/>
              <a:t>Храмы и Родники. Лесные дары.</a:t>
            </a:r>
          </a:p>
          <a:p>
            <a:pPr lvl="0"/>
            <a:r>
              <a:rPr lang="ru-RU" sz="1400" b="1" dirty="0" smtClean="0"/>
              <a:t>Школа русского языка и литературы.</a:t>
            </a:r>
          </a:p>
          <a:p>
            <a:pPr lvl="0"/>
            <a:r>
              <a:rPr lang="ru-RU" sz="1400" b="1" dirty="0" smtClean="0"/>
              <a:t>Погружение в мир традиционных российских ценностей: трудовая этика, справедливость . солидарность, самодостаточность, основательность, сила и удаль. В минуты тишины – прозрение.  Творческие мастерские. Экологическое воспитание. Привычки здорового образа жизни</a:t>
            </a:r>
          </a:p>
          <a:p>
            <a:pPr lvl="0"/>
            <a:endParaRPr lang="ru-RU" sz="14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214942" y="2643182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tx2"/>
                </a:solidFill>
              </a:rPr>
              <a:t>Москва – Николе:</a:t>
            </a:r>
            <a:endParaRPr lang="ru-RU" sz="1600" b="1" u="sng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43736" y="1214422"/>
            <a:ext cx="2000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tx2"/>
                </a:solidFill>
              </a:rPr>
              <a:t>Тотьма – Николе:</a:t>
            </a:r>
            <a:endParaRPr lang="ru-RU" sz="1600" b="1" u="sng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2643182"/>
            <a:ext cx="3357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tx2"/>
                </a:solidFill>
              </a:rPr>
              <a:t>Никола – Миру</a:t>
            </a:r>
          </a:p>
          <a:p>
            <a:r>
              <a:rPr lang="ru-RU" sz="1600" b="1" u="sng" dirty="0" smtClean="0">
                <a:solidFill>
                  <a:schemeClr val="tx2"/>
                </a:solidFill>
              </a:rPr>
              <a:t>в Экспедициях и Мастерских:</a:t>
            </a:r>
            <a:endParaRPr lang="ru-RU" sz="1600" b="1" u="sng" dirty="0">
              <a:solidFill>
                <a:schemeClr val="tx2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8429652" y="3214686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 flipH="1">
            <a:off x="8429652" y="4000504"/>
            <a:ext cx="71438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72560" cy="1285884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               </a:t>
            </a:r>
            <a:r>
              <a:rPr lang="ru-RU" sz="1200" b="1" dirty="0" smtClean="0"/>
              <a:t>Проект «Острова свои обогреваем». Предложения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                                                                                                                                 М.Н. Кошелева </a:t>
            </a:r>
            <a:br>
              <a:rPr lang="ru-RU" sz="1200" b="1" dirty="0" smtClean="0"/>
            </a:br>
            <a:r>
              <a:rPr lang="en-US" sz="1200" b="1" dirty="0" smtClean="0"/>
              <a:t>                                                                                                                                                       biruzovy-dom@mail.ru</a:t>
            </a:r>
            <a:endParaRPr lang="ru-RU" sz="1200" b="1" dirty="0"/>
          </a:p>
        </p:txBody>
      </p:sp>
      <p:pic>
        <p:nvPicPr>
          <p:cNvPr id="4" name="Содержимое 3" descr="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285992"/>
            <a:ext cx="5524342" cy="4151835"/>
          </a:xfrm>
        </p:spPr>
      </p:pic>
      <p:sp>
        <p:nvSpPr>
          <p:cNvPr id="5" name="TextBox 4"/>
          <p:cNvSpPr txBox="1"/>
          <p:nvPr/>
        </p:nvSpPr>
        <p:spPr>
          <a:xfrm>
            <a:off x="6215074" y="2214554"/>
            <a:ext cx="26432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Они сформируют своё личное представление о жизненных ценностях, о признаках высокого качества жизни на твёрдом фундаменте исторических традиций. Здесь они научатся жить в согласии с природой и обществом, получат навыки проектной деятельности, представление о безотходных технологиях, научатся получать радость от созидательного труда и общения - от того, на чём русская культура и цивилизация построила своё развитие и достигла своего расцвета</a:t>
            </a:r>
            <a:endParaRPr lang="ru-RU" sz="1400" dirty="0" smtClean="0"/>
          </a:p>
          <a:p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1285860"/>
            <a:ext cx="62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 путешествиях по долинам рек Сухона, </a:t>
            </a:r>
            <a:r>
              <a:rPr lang="ru-RU" sz="1600" b="1" dirty="0" err="1" smtClean="0"/>
              <a:t>Толшма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Тиксна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Печеньга</a:t>
            </a:r>
            <a:r>
              <a:rPr lang="ru-RU" sz="1600" b="1" dirty="0" smtClean="0"/>
              <a:t> и  Царева  россияне постигнут целостный, </a:t>
            </a:r>
            <a:r>
              <a:rPr lang="ru-RU" sz="1600" b="1" dirty="0" err="1" smtClean="0"/>
              <a:t>холистический</a:t>
            </a:r>
            <a:r>
              <a:rPr lang="ru-RU" sz="1600" b="1" dirty="0" smtClean="0"/>
              <a:t> подход к жизни</a:t>
            </a:r>
            <a:endParaRPr lang="ru-RU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                        </a:t>
            </a:r>
            <a:r>
              <a:rPr lang="ru-RU" sz="1200" b="1" dirty="0" smtClean="0"/>
              <a:t>Проект  «Острова свои обогреваем». Предложения.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500034" y="1714488"/>
          <a:ext cx="8229600" cy="4668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71570"/>
                <a:gridCol w="5143536"/>
                <a:gridCol w="201449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Когда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Планируемые события 2013 года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Где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01.07.13 09.07.13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Экспедиция «Журавли над Николой»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Москва – Кострома – Галич – Солигалич - Никольское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10.07.13 14.07.13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Литературно-краеведческий Фестиваль</a:t>
                      </a:r>
                    </a:p>
                    <a:p>
                      <a:r>
                        <a:rPr lang="ru-RU" sz="1400" dirty="0" smtClean="0"/>
                        <a:t>«Острова свои обогреваем»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Никольское – Устье - Тотьма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14.07.13 </a:t>
                      </a:r>
                      <a:r>
                        <a:rPr lang="ru-RU" sz="1400" baseline="0" dirty="0" smtClean="0"/>
                        <a:t>24.07.13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Экстрим – тур для отважных. Поход на катамаранах по реке Сухоне </a:t>
                      </a:r>
                      <a:r>
                        <a:rPr lang="ru-RU" sz="1400" baseline="0" dirty="0" smtClean="0"/>
                        <a:t> для воспитанников Школы путешественников Федора Конюхова (детский оздоровительный лагерь, вторая смена, </a:t>
                      </a:r>
                    </a:p>
                    <a:p>
                      <a:r>
                        <a:rPr lang="ru-RU" sz="1400" baseline="0" dirty="0" smtClean="0"/>
                        <a:t>с 04.07.13 по 24.07.13). 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Тотьма – Великий</a:t>
                      </a:r>
                      <a:r>
                        <a:rPr lang="ru-RU" sz="1400" baseline="0" dirty="0" smtClean="0"/>
                        <a:t> Устюг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Сентябрь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Тур «</a:t>
                      </a:r>
                      <a:r>
                        <a:rPr lang="ru-RU" sz="1400" dirty="0" err="1" smtClean="0"/>
                        <a:t>Рубцовская</a:t>
                      </a:r>
                      <a:r>
                        <a:rPr lang="ru-RU" sz="1400" dirty="0" smtClean="0"/>
                        <a:t> осень», </a:t>
                      </a:r>
                      <a:r>
                        <a:rPr lang="ru-RU" sz="1400" baseline="0" dirty="0" smtClean="0"/>
                        <a:t> Всероссийский фестиваль в Вологде.</a:t>
                      </a:r>
                    </a:p>
                    <a:p>
                      <a:r>
                        <a:rPr lang="ru-RU" sz="1400" baseline="0" dirty="0" err="1" smtClean="0"/>
                        <a:t>Рубцовские</a:t>
                      </a:r>
                      <a:r>
                        <a:rPr lang="ru-RU" sz="1400" baseline="0" dirty="0" smtClean="0"/>
                        <a:t> чтения в Тотьме. Грибы и клюква в долине реки </a:t>
                      </a:r>
                      <a:r>
                        <a:rPr lang="ru-RU" sz="1400" baseline="0" dirty="0" err="1" smtClean="0"/>
                        <a:t>Толшмы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Вологда – Тотьма – Никола – долина реки </a:t>
                      </a:r>
                      <a:r>
                        <a:rPr lang="ru-RU" sz="1400" dirty="0" err="1" smtClean="0"/>
                        <a:t>Толшмы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Зимние каникулы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Лыжи. Печка. Кошка. Чай с пирогами. Сон крепкий</a:t>
                      </a:r>
                    </a:p>
                    <a:p>
                      <a:r>
                        <a:rPr lang="ru-RU" sz="1400" dirty="0" smtClean="0"/>
                        <a:t>Сказочная  зимняя Тотьма .</a:t>
                      </a:r>
                      <a:r>
                        <a:rPr lang="ru-RU" sz="1400" baseline="0" dirty="0" smtClean="0"/>
                        <a:t> Музеи. Рядом, в Великом Устюге – Дед Мороз. Но и в Николе Дед Мороз – тоже будет. Настоящий!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Никола</a:t>
                      </a:r>
                      <a:r>
                        <a:rPr lang="ru-RU" sz="1400" baseline="0" dirty="0" smtClean="0"/>
                        <a:t> – Тотьма –</a:t>
                      </a:r>
                    </a:p>
                    <a:p>
                      <a:r>
                        <a:rPr lang="ru-RU" sz="1400" baseline="0" dirty="0" smtClean="0"/>
                        <a:t>(для желающих – Великий Устюг)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86182" y="1071546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Планы - 2013</a:t>
            </a:r>
            <a:endParaRPr lang="ru-RU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pic>
        <p:nvPicPr>
          <p:cNvPr id="5" name="Содержимое 4" descr="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sp>
        <p:nvSpPr>
          <p:cNvPr id="6" name="TextBox 5"/>
          <p:cNvSpPr txBox="1"/>
          <p:nvPr/>
        </p:nvSpPr>
        <p:spPr>
          <a:xfrm>
            <a:off x="1857356" y="1928802"/>
            <a:ext cx="5857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С чем мы встретимся 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на </a:t>
            </a:r>
            <a:r>
              <a:rPr lang="ru-RU" sz="2400" dirty="0" smtClean="0">
                <a:solidFill>
                  <a:schemeClr val="bg1"/>
                </a:solidFill>
              </a:rPr>
              <a:t>фестивале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«</a:t>
            </a:r>
            <a:r>
              <a:rPr lang="ru-RU" sz="3600" dirty="0" smtClean="0">
                <a:solidFill>
                  <a:schemeClr val="bg1"/>
                </a:solidFill>
              </a:rPr>
              <a:t>Острова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свои обогреваем»?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pic>
        <p:nvPicPr>
          <p:cNvPr id="11" name="Содержимое 10" descr="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214554"/>
            <a:ext cx="5679322" cy="3786214"/>
          </a:xfrm>
        </p:spPr>
      </p:pic>
      <p:sp>
        <p:nvSpPr>
          <p:cNvPr id="12" name="TextBox 11"/>
          <p:cNvSpPr txBox="1"/>
          <p:nvPr/>
        </p:nvSpPr>
        <p:spPr>
          <a:xfrm>
            <a:off x="785786" y="1357298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Перекликаясь с теми, кто прошёл…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643702" y="1785926"/>
            <a:ext cx="214314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/>
          </a:p>
          <a:p>
            <a:endParaRPr lang="ru-RU" sz="1400" dirty="0" smtClean="0"/>
          </a:p>
          <a:p>
            <a:r>
              <a:rPr lang="ru-RU" sz="1400" b="1" dirty="0" smtClean="0"/>
              <a:t>Пройдем 3 км по «Старой дороге» Николая Рубцова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Познакомимся</a:t>
            </a:r>
          </a:p>
          <a:p>
            <a:r>
              <a:rPr lang="ru-RU" sz="1400" b="1" dirty="0" smtClean="0"/>
              <a:t> с растительным и животным миром </a:t>
            </a:r>
          </a:p>
          <a:p>
            <a:r>
              <a:rPr lang="ru-RU" sz="1400" b="1" dirty="0" smtClean="0"/>
              <a:t>долины реки </a:t>
            </a:r>
            <a:r>
              <a:rPr lang="ru-RU" sz="1400" b="1" dirty="0" err="1" smtClean="0"/>
              <a:t>Толшмы</a:t>
            </a:r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Попробуем силы в экологической викторине  «Подорожники»»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Примем участие в </a:t>
            </a:r>
            <a:r>
              <a:rPr lang="ru-RU" sz="1400" b="1" dirty="0" smtClean="0"/>
              <a:t>конкурсе «Фабрика идей»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pic>
        <p:nvPicPr>
          <p:cNvPr id="7" name="Содержимое 6" descr="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979773"/>
            <a:ext cx="6143668" cy="4383507"/>
          </a:xfrm>
        </p:spPr>
      </p:pic>
      <p:sp>
        <p:nvSpPr>
          <p:cNvPr id="9" name="TextBox 8"/>
          <p:cNvSpPr txBox="1"/>
          <p:nvPr/>
        </p:nvSpPr>
        <p:spPr>
          <a:xfrm>
            <a:off x="1714480" y="1214422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Поучаствуем </a:t>
            </a:r>
            <a:r>
              <a:rPr lang="ru-RU" sz="1600" b="1" dirty="0" smtClean="0"/>
              <a:t>также в </a:t>
            </a:r>
            <a:r>
              <a:rPr lang="ru-RU" sz="1600" b="1" dirty="0" smtClean="0"/>
              <a:t>мастер – классе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по </a:t>
            </a:r>
            <a:r>
              <a:rPr lang="ru-RU" sz="1600" b="1" dirty="0" smtClean="0"/>
              <a:t>использованию лечебной голубой глины </a:t>
            </a:r>
            <a:endParaRPr lang="ru-RU" sz="16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000496" y="1714488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Мастер – класс по использованию голубой глины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166" y="1214422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Накупаемся и порыбачим</a:t>
            </a:r>
            <a:endParaRPr lang="ru-RU" sz="1600" b="1" dirty="0"/>
          </a:p>
        </p:txBody>
      </p:sp>
      <p:pic>
        <p:nvPicPr>
          <p:cNvPr id="10" name="Содержимое 9" descr="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7" y="1764786"/>
            <a:ext cx="6072230" cy="433278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pic>
        <p:nvPicPr>
          <p:cNvPr id="7" name="Содержимое 6" descr="IMG_67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660910"/>
            <a:ext cx="6429420" cy="4822066"/>
          </a:xfrm>
        </p:spPr>
      </p:pic>
      <p:sp>
        <p:nvSpPr>
          <p:cNvPr id="11" name="TextBox 10"/>
          <p:cNvSpPr txBox="1"/>
          <p:nvPr/>
        </p:nvSpPr>
        <p:spPr>
          <a:xfrm>
            <a:off x="500034" y="1714488"/>
            <a:ext cx="13573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Питаться </a:t>
            </a:r>
          </a:p>
          <a:p>
            <a:pPr algn="r"/>
            <a:r>
              <a:rPr lang="ru-RU" sz="1600" b="1" dirty="0" smtClean="0"/>
              <a:t>Будем </a:t>
            </a:r>
          </a:p>
          <a:p>
            <a:pPr algn="r"/>
            <a:r>
              <a:rPr lang="ru-RU" sz="1600" b="1" dirty="0" smtClean="0"/>
              <a:t> в школьной столовой</a:t>
            </a:r>
          </a:p>
          <a:p>
            <a:pPr algn="r"/>
            <a:endParaRPr lang="ru-RU" sz="1600" b="1" dirty="0" smtClean="0"/>
          </a:p>
          <a:p>
            <a:pPr algn="r"/>
            <a:r>
              <a:rPr lang="ru-RU" sz="1600" b="1" dirty="0" smtClean="0"/>
              <a:t>Там чисто, уютно , вкусно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1643050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</a:t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300" b="1" dirty="0" smtClean="0"/>
              <a:t>М.Н. Кошелева</a:t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biruzovy-dom@mail.ru</a:t>
            </a:r>
            <a:r>
              <a:rPr lang="ru-RU" sz="1300" b="1" dirty="0" smtClean="0"/>
              <a:t>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</a:t>
            </a:r>
            <a:r>
              <a:rPr lang="en-US" sz="1800" b="1" dirty="0" smtClean="0"/>
              <a:t>  </a:t>
            </a:r>
            <a:r>
              <a:rPr lang="ru-RU" sz="1800" b="1" dirty="0" smtClean="0"/>
              <a:t>                        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400" dirty="0"/>
          </a:p>
        </p:txBody>
      </p:sp>
      <p:pic>
        <p:nvPicPr>
          <p:cNvPr id="4" name="Содержимое 3" descr="2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024" y="2786059"/>
            <a:ext cx="4926324" cy="3286148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5720" y="271462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1500174"/>
            <a:ext cx="8572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Задача создания на духовной родине Николая Рубцова Культурно-просветительского центра  была поставлена еще в начале 2012 года в выдвинутом  Клубом деловых людей Вологодского землячества </a:t>
            </a:r>
          </a:p>
          <a:p>
            <a:r>
              <a:rPr lang="ru-RU" sz="1400" b="1" dirty="0" smtClean="0"/>
              <a:t>в Москве проекте «Журавли над Николой»</a:t>
            </a:r>
            <a:endParaRPr lang="ru-RU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14282" y="2428868"/>
            <a:ext cx="350046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Успешное выполнение задач этого проекта </a:t>
            </a:r>
            <a:r>
              <a:rPr lang="en-US" sz="1400" b="1" dirty="0" smtClean="0"/>
              <a:t> </a:t>
            </a:r>
            <a:r>
              <a:rPr lang="ru-RU" sz="1400" b="1" dirty="0" smtClean="0"/>
              <a:t>и высокая оценка полученных в нём результатов, данная жителями и </a:t>
            </a:r>
            <a:r>
              <a:rPr lang="ru-RU" sz="1400" b="1" dirty="0" smtClean="0"/>
              <a:t>администрацией </a:t>
            </a:r>
            <a:r>
              <a:rPr lang="ru-RU" sz="1400" b="1" dirty="0" err="1" smtClean="0"/>
              <a:t>Тотемского</a:t>
            </a:r>
            <a:r>
              <a:rPr lang="ru-RU" sz="1400" b="1" dirty="0" smtClean="0"/>
              <a:t> района Вологодской области и многократно отражённая в СМИ, </a:t>
            </a:r>
            <a:r>
              <a:rPr lang="ru-RU" sz="1400" b="1" dirty="0" smtClean="0"/>
              <a:t> </a:t>
            </a:r>
          </a:p>
          <a:p>
            <a:pPr algn="ctr"/>
            <a:r>
              <a:rPr lang="ru-RU" sz="1400" b="1" dirty="0" smtClean="0"/>
              <a:t>инициатива, проявленная  администрацией МО, Музеем Н. М. Рубцова и  Никольской Школой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в </a:t>
            </a:r>
            <a:r>
              <a:rPr lang="ru-RU" sz="1400" b="1" dirty="0" smtClean="0"/>
              <a:t>сочетании с большими потенциальными возможностями , открывшимися в ходе выполнения </a:t>
            </a:r>
            <a:r>
              <a:rPr lang="ru-RU" sz="1400" b="1" dirty="0" smtClean="0"/>
              <a:t>проекта</a:t>
            </a:r>
            <a:endParaRPr lang="ru-RU" sz="1400" b="1" dirty="0" smtClean="0"/>
          </a:p>
          <a:p>
            <a:pPr algn="ctr"/>
            <a:r>
              <a:rPr lang="ru-RU" sz="1600" b="1" dirty="0" smtClean="0"/>
              <a:t>«</a:t>
            </a:r>
            <a:r>
              <a:rPr lang="ru-RU" sz="1600" b="1" dirty="0" smtClean="0"/>
              <a:t>Новые пути развития Зеленограда»</a:t>
            </a:r>
          </a:p>
          <a:p>
            <a:pPr algn="ctr"/>
            <a:r>
              <a:rPr lang="ru-RU" sz="1400" b="1" dirty="0" smtClean="0"/>
              <a:t>создало </a:t>
            </a:r>
            <a:r>
              <a:rPr lang="ru-RU" sz="1400" b="1" dirty="0" smtClean="0"/>
              <a:t>предпосылки для воплощения столь масштабной задачи в реальность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2143116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«Журавли над Николой»</a:t>
            </a:r>
            <a:endParaRPr lang="ru-RU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pic>
        <p:nvPicPr>
          <p:cNvPr id="8" name="Рисунок 7" descr="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000240"/>
            <a:ext cx="6143668" cy="43837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43042" y="135729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Жить будем пока либо на «частном секторе» …</a:t>
            </a: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43042" y="1357298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Либо в пансионате в д. Бор </a:t>
            </a:r>
            <a:endParaRPr lang="ru-RU" b="1" dirty="0"/>
          </a:p>
        </p:txBody>
      </p:sp>
      <p:pic>
        <p:nvPicPr>
          <p:cNvPr id="6" name="Рисунок 5" descr="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928802"/>
            <a:ext cx="6115963" cy="43652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857356" y="1214422"/>
            <a:ext cx="5143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Либо в гостевом доме </a:t>
            </a:r>
          </a:p>
          <a:p>
            <a:pPr algn="ctr"/>
            <a:r>
              <a:rPr lang="ru-RU" b="1" dirty="0" smtClean="0"/>
              <a:t>Алексея </a:t>
            </a:r>
            <a:r>
              <a:rPr lang="ru-RU" b="1" dirty="0" err="1" smtClean="0"/>
              <a:t>Огаркова</a:t>
            </a:r>
            <a:r>
              <a:rPr lang="ru-RU" b="1" dirty="0" smtClean="0"/>
              <a:t>…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 …</a:t>
            </a:r>
            <a:endParaRPr lang="ru-RU" b="1" dirty="0"/>
          </a:p>
        </p:txBody>
      </p:sp>
      <p:pic>
        <p:nvPicPr>
          <p:cNvPr id="6" name="Рисунок 5" descr="IMG_2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071678"/>
            <a:ext cx="5595977" cy="4196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29388" y="2143116"/>
            <a:ext cx="22145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Алексей  Огарков</a:t>
            </a:r>
          </a:p>
          <a:p>
            <a:r>
              <a:rPr lang="ru-RU" sz="1400" b="1" dirty="0" smtClean="0"/>
              <a:t>(на фотографии – слева) подготовил к прибытию экспедиции «Журавли над Николой»  8 новых спальных мест - кровати </a:t>
            </a:r>
          </a:p>
          <a:p>
            <a:r>
              <a:rPr lang="ru-RU" sz="1400" b="1" dirty="0" smtClean="0"/>
              <a:t>из натурального дерева, сооруженные местным мастером.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Тем самым он довёл общее количество мест </a:t>
            </a:r>
          </a:p>
          <a:p>
            <a:r>
              <a:rPr lang="ru-RU" sz="1400" b="1" dirty="0" smtClean="0"/>
              <a:t>в </a:t>
            </a:r>
            <a:r>
              <a:rPr lang="ru-RU" sz="1400" b="1" dirty="0" smtClean="0"/>
              <a:t>своем </a:t>
            </a:r>
            <a:r>
              <a:rPr lang="ru-RU" sz="1400" b="1" dirty="0" smtClean="0"/>
              <a:t>доме до 25. 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При доме – огород, баня и веранда. По вечерам</a:t>
            </a:r>
          </a:p>
          <a:p>
            <a:r>
              <a:rPr lang="ru-RU" sz="1400" b="1" dirty="0" smtClean="0"/>
              <a:t>У веранды – костер и дивные песни</a:t>
            </a:r>
            <a:endParaRPr lang="ru-RU" sz="1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71472" y="1285860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Песни у костра можно петь не только</a:t>
            </a:r>
          </a:p>
          <a:p>
            <a:pPr algn="ctr"/>
            <a:r>
              <a:rPr lang="ru-RU" sz="1600" b="1" dirty="0" smtClean="0"/>
              <a:t>у веранды  гостевого дома Алексея </a:t>
            </a:r>
            <a:r>
              <a:rPr lang="ru-RU" sz="1600" b="1" dirty="0" err="1" smtClean="0"/>
              <a:t>Огаркова</a:t>
            </a:r>
            <a:r>
              <a:rPr lang="ru-RU" sz="1600" b="1" dirty="0" smtClean="0"/>
              <a:t> (на фотографии), </a:t>
            </a:r>
          </a:p>
          <a:p>
            <a:pPr algn="ctr"/>
            <a:r>
              <a:rPr lang="ru-RU" sz="1600" b="1" dirty="0" smtClean="0"/>
              <a:t>но и на берегу реки </a:t>
            </a:r>
            <a:r>
              <a:rPr lang="ru-RU" sz="1600" b="1" dirty="0" err="1" smtClean="0"/>
              <a:t>Толшмы</a:t>
            </a:r>
            <a:r>
              <a:rPr lang="ru-RU" sz="1600" b="1" dirty="0" smtClean="0"/>
              <a:t> </a:t>
            </a:r>
            <a:endParaRPr lang="ru-RU" sz="1600" b="1" dirty="0"/>
          </a:p>
        </p:txBody>
      </p:sp>
      <p:pic>
        <p:nvPicPr>
          <p:cNvPr id="10" name="Рисунок 9" descr="Canon40D-IMG_1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2238367"/>
            <a:ext cx="6072230" cy="40481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85852" y="1214422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 поездках в Предтечу, </a:t>
            </a:r>
            <a:r>
              <a:rPr lang="ru-RU" sz="1600" b="1" dirty="0" err="1" smtClean="0"/>
              <a:t>Игошево</a:t>
            </a:r>
            <a:r>
              <a:rPr lang="ru-RU" sz="1600" b="1" dirty="0" smtClean="0"/>
              <a:t> и на Верхнюю </a:t>
            </a:r>
            <a:r>
              <a:rPr lang="ru-RU" sz="1600" b="1" dirty="0" err="1" smtClean="0"/>
              <a:t>Толшму</a:t>
            </a:r>
            <a:r>
              <a:rPr lang="ru-RU" sz="1600" b="1" dirty="0" smtClean="0"/>
              <a:t>  - в деревню Успенье -  мы познакомимся с Храмами и Родниками Долины реки </a:t>
            </a:r>
            <a:r>
              <a:rPr lang="ru-RU" sz="1600" b="1" dirty="0" err="1" smtClean="0"/>
              <a:t>Толшмы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242886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 descr="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143116"/>
            <a:ext cx="5857916" cy="41805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14348" y="1357298"/>
            <a:ext cx="6500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242886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Canon40D-IMG_1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2000240"/>
            <a:ext cx="6429420" cy="4286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5852" y="1214422"/>
            <a:ext cx="514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   Всмотримся в остатки росписей  в Алексеевской </a:t>
            </a:r>
          </a:p>
          <a:p>
            <a:pPr algn="ctr"/>
            <a:r>
              <a:rPr lang="ru-RU" sz="1600" b="1" dirty="0" err="1" smtClean="0"/>
              <a:t>Толшменской</a:t>
            </a:r>
            <a:r>
              <a:rPr lang="ru-RU" sz="1600" b="1" dirty="0" smtClean="0"/>
              <a:t>  церкви в д. </a:t>
            </a:r>
            <a:r>
              <a:rPr lang="ru-RU" sz="1600" b="1" dirty="0" err="1" smtClean="0"/>
              <a:t>Игошево</a:t>
            </a:r>
            <a:endParaRPr lang="ru-RU" sz="1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1143000"/>
          </a:xfrm>
        </p:spPr>
        <p:txBody>
          <a:bodyPr>
            <a:norm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14348" y="1357298"/>
            <a:ext cx="6500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2428868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85852" y="1214422"/>
            <a:ext cx="557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   … и в лица евангелистов – Луки и Марка,  сохранившихся на парусах Никольского Храма</a:t>
            </a:r>
            <a:endParaRPr lang="ru-RU" sz="1600" b="1" dirty="0"/>
          </a:p>
        </p:txBody>
      </p:sp>
      <p:pic>
        <p:nvPicPr>
          <p:cNvPr id="12" name="Рисунок 11" descr="IMG_1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928802"/>
            <a:ext cx="5786478" cy="433985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142976" y="114298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Выпьем целебной воды из святых источников</a:t>
            </a:r>
            <a:endParaRPr lang="ru-RU" b="1" dirty="0"/>
          </a:p>
        </p:txBody>
      </p:sp>
      <p:pic>
        <p:nvPicPr>
          <p:cNvPr id="10" name="Содержимое 9" descr="1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643050"/>
            <a:ext cx="6643734" cy="474134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С чем мы встретимся на фестивале?</a:t>
            </a:r>
            <a:r>
              <a:rPr lang="en-US" sz="1200" b="1" dirty="0" smtClean="0"/>
              <a:t> 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dirty="0"/>
          </a:p>
        </p:txBody>
      </p:sp>
      <p:pic>
        <p:nvPicPr>
          <p:cNvPr id="6" name="Содержимое 5" descr="Canon40D-IMG_14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833551"/>
            <a:ext cx="6500858" cy="4333904"/>
          </a:xfrm>
        </p:spPr>
      </p:pic>
      <p:sp>
        <p:nvSpPr>
          <p:cNvPr id="8" name="TextBox 7"/>
          <p:cNvSpPr txBox="1"/>
          <p:nvPr/>
        </p:nvSpPr>
        <p:spPr>
          <a:xfrm>
            <a:off x="1142976" y="1142984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… </a:t>
            </a:r>
            <a:r>
              <a:rPr lang="ru-RU" b="1" dirty="0" smtClean="0"/>
              <a:t>о которых потом долго будем </a:t>
            </a:r>
          </a:p>
          <a:p>
            <a:pPr algn="ctr"/>
            <a:r>
              <a:rPr lang="ru-RU" b="1" dirty="0" smtClean="0"/>
              <a:t>вспоминать  в городе…</a:t>
            </a:r>
            <a:endParaRPr lang="ru-RU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57356" y="1214422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Наловим рыбы – большой и маленькой</a:t>
            </a:r>
            <a:endParaRPr lang="ru-RU" b="1" dirty="0"/>
          </a:p>
        </p:txBody>
      </p:sp>
      <p:pic>
        <p:nvPicPr>
          <p:cNvPr id="9" name="Рисунок 8" descr="IMG_14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821644"/>
            <a:ext cx="6072230" cy="45541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1643050"/>
          </a:xfrm>
        </p:spPr>
        <p:txBody>
          <a:bodyPr>
            <a:normAutofit fontScale="90000"/>
          </a:bodyPr>
          <a:lstStyle/>
          <a:p>
            <a:pPr lvl="8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                                                                                                                          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Марина Кошелева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Андрей Андрианов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</a:t>
            </a:r>
            <a:r>
              <a:rPr lang="en-US" sz="1800" b="1" dirty="0" smtClean="0"/>
              <a:t>  </a:t>
            </a:r>
            <a:r>
              <a:rPr lang="ru-RU" sz="1800" b="1" dirty="0" smtClean="0"/>
              <a:t>                        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71462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642918"/>
            <a:ext cx="8572560" cy="584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Программа «Бирюзовое кольцо Русского Севера»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+mj-lt"/>
                <a:ea typeface="Times New Roman" pitchFamily="18" charset="0"/>
                <a:cs typeface="Times New Roman" pitchFamily="18" charset="0"/>
              </a:rPr>
              <a:t>(Опубликована в феврале 2013 г. на сайте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latin typeface="+mj-lt"/>
                <a:ea typeface="Times New Roman" pitchFamily="18" charset="0"/>
                <a:cs typeface="Times New Roman" pitchFamily="18" charset="0"/>
              </a:rPr>
              <a:t> «Главный конструктор»)</a:t>
            </a:r>
            <a:endParaRPr kumimoji="0" lang="ru-RU" sz="1200" i="0" u="none" strike="noStrike" cap="none" normalizeH="0" baseline="0" dirty="0" smtClean="0">
              <a:ln>
                <a:noFill/>
              </a:ln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                        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Сейчас, когда в условиях мирового кризиса, наша страна получила шанс для стратегического прорыва в науке и технике, необходимого для обеспечения независимости России, наметилась отчетливая тенденция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 возвращению к традиционным российским ценностям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трудовой этике, справедливости и солидарности.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обществе заговорили о необходимости усиления патриотического воспитания подростков и юношества. Однако же державная риторика оказалась в большом отрыве от практической реализации. Стало очевидно, что для противостояния разрушающему воздействию современных средств массовой информации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необходимы сильные системные решения.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качестве одного из таких решений предлагается программа дополнительного образования и патриотического воспитания подростков и юношества России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«Бирюзовое кольцо Русского Севера»,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собравшая в себе опыт реализации в 2012 году двух масштабных проектов – инициированного Клубом деловых людей Вологодского землячества в Москве проекта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«Журавли над Николой»,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реализованного АНО «Бирюзовый дом» (г. Москва, г. Зеленоград) при поддержке Управы района Старое Крюково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Зеленоградского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округа города Москвы , жителей и администрации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Тотемского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района Вологодской области и Литературно-краеведческих сообществ России, 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кроусорсингового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проекта 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Новые пути развития Зеленограда»,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выполненного на платформе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Vitology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Программа «Бирюзовое кольцо Русского Севера» предусматривает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разработку и опробование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 территориях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Зеленоградского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округа города Москвы и Муниципального образования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Толшменское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»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Тотемского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района Вологодской области духовной родины поэта Николая Рубцова,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технологии системного решения комплекса задач духовного развития и патриотического воспитания подростков и юношества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через их вовлечение в процесс активизации социально-трудового потенциала российских регионов с использованием как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структурированной западной ментальности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востребованной на этапах аналитики и производства, так 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восточного,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холистического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интуитивизма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всегда востребованного в России в моменты ПРОРЫВА 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4500570"/>
            <a:ext cx="1214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Или привезём его куда положено</a:t>
            </a:r>
          </a:p>
          <a:p>
            <a:r>
              <a:rPr lang="ru-RU" sz="1600" b="1" dirty="0" smtClean="0"/>
              <a:t>(для «сов»)</a:t>
            </a:r>
            <a:endParaRPr lang="ru-RU" sz="1600" b="1" dirty="0"/>
          </a:p>
        </p:txBody>
      </p:sp>
      <p:pic>
        <p:nvPicPr>
          <p:cNvPr id="7" name="Рисунок 6" descr="IMG_1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785926"/>
            <a:ext cx="6072230" cy="45541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14546" y="1214422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Накосим по росе сена (для «жаворонков»)</a:t>
            </a:r>
            <a:endParaRPr lang="ru-RU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00100" y="1142984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Поможем лесниками разгрести лесные завалы</a:t>
            </a:r>
            <a:endParaRPr lang="ru-RU" b="1" dirty="0"/>
          </a:p>
        </p:txBody>
      </p:sp>
      <p:pic>
        <p:nvPicPr>
          <p:cNvPr id="8" name="Рисунок 7" descr="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714488"/>
            <a:ext cx="6572296" cy="46896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1142984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Попробуем себя в строительстве дома</a:t>
            </a:r>
            <a:endParaRPr lang="ru-RU" b="1" dirty="0"/>
          </a:p>
        </p:txBody>
      </p:sp>
      <p:pic>
        <p:nvPicPr>
          <p:cNvPr id="7" name="Рисунок 6" descr="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714488"/>
            <a:ext cx="6715172" cy="479155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dirty="0" smtClean="0"/>
              <a:t>     </a:t>
            </a: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14612" y="1142984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Насобираем грибов</a:t>
            </a:r>
            <a:endParaRPr lang="ru-RU" b="1" dirty="0"/>
          </a:p>
        </p:txBody>
      </p:sp>
      <p:pic>
        <p:nvPicPr>
          <p:cNvPr id="8" name="Рисунок 7" descr="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643050"/>
            <a:ext cx="6572296" cy="46891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57356" y="1285860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Поухаживаем за домашними животными</a:t>
            </a:r>
            <a:endParaRPr lang="ru-RU" b="1" dirty="0"/>
          </a:p>
        </p:txBody>
      </p:sp>
      <p:pic>
        <p:nvPicPr>
          <p:cNvPr id="6" name="Рисунок 5" descr="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985710"/>
            <a:ext cx="6143668" cy="438376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</a:t>
            </a:r>
            <a:br>
              <a:rPr lang="ru-RU" sz="1200" b="1" dirty="0" smtClean="0"/>
            </a:br>
            <a:r>
              <a:rPr lang="en-US" sz="1200" b="1" dirty="0" smtClean="0"/>
              <a:t>                                                                                                                                                            biruzovy-dom@mail.ru</a:t>
            </a:r>
            <a:r>
              <a:rPr lang="ru-RU" sz="1200" b="1" dirty="0" smtClean="0"/>
              <a:t> </a:t>
            </a:r>
            <a:br>
              <a:rPr lang="ru-RU" sz="1200" b="1" dirty="0" smtClean="0"/>
            </a:br>
            <a:endParaRPr lang="ru-RU" sz="1200" b="1" dirty="0"/>
          </a:p>
        </p:txBody>
      </p:sp>
      <p:pic>
        <p:nvPicPr>
          <p:cNvPr id="8" name="Рисунок 7" descr="IMG_22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714488"/>
            <a:ext cx="6000792" cy="4500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643042" y="1000108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Узнаем секреты </a:t>
            </a:r>
            <a:endParaRPr lang="en-US" b="1" dirty="0" smtClean="0"/>
          </a:p>
          <a:p>
            <a:pPr algn="ctr"/>
            <a:r>
              <a:rPr lang="ru-RU" b="1" dirty="0" smtClean="0"/>
              <a:t>выращивания цветов и овощей</a:t>
            </a:r>
            <a:endParaRPr lang="ru-RU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57356" y="1142984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Пообщаемся с деревенскими Кулибиными</a:t>
            </a:r>
            <a:endParaRPr lang="ru-RU" b="1" dirty="0"/>
          </a:p>
        </p:txBody>
      </p:sp>
      <p:pic>
        <p:nvPicPr>
          <p:cNvPr id="6" name="Рисунок 5" descr="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6691694" cy="477480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pic>
        <p:nvPicPr>
          <p:cNvPr id="10" name="Рисунок 9" descr="IMG_2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946660"/>
            <a:ext cx="5786478" cy="4339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488" y="142873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Поработаем со столярами</a:t>
            </a:r>
            <a:endParaRPr lang="ru-RU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86050" y="1357298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Попробуем себя в ткачестве</a:t>
            </a:r>
            <a:endParaRPr lang="ru-RU" b="1" dirty="0"/>
          </a:p>
        </p:txBody>
      </p:sp>
      <p:pic>
        <p:nvPicPr>
          <p:cNvPr id="6" name="Рисунок 5" descr="4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928802"/>
            <a:ext cx="5977314" cy="426506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pic>
        <p:nvPicPr>
          <p:cNvPr id="8" name="Рисунок 7" descr="IMG_1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857364"/>
            <a:ext cx="6000792" cy="4500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0232" y="1071546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Накупаемся всласть в </a:t>
            </a:r>
            <a:r>
              <a:rPr lang="ru-RU" b="1" dirty="0" err="1" smtClean="0"/>
              <a:t>Толшме</a:t>
            </a:r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01122" cy="1643050"/>
          </a:xfrm>
        </p:spPr>
        <p:txBody>
          <a:bodyPr>
            <a:normAutofit fontScale="90000"/>
          </a:bodyPr>
          <a:lstStyle/>
          <a:p>
            <a:pPr lvl="8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                                                                                                                          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Марина Кошелева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biruzovy-dom@mail.ru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</a:t>
            </a:r>
            <a:r>
              <a:rPr lang="en-US" sz="1800" b="1" dirty="0" smtClean="0"/>
              <a:t>  </a:t>
            </a:r>
            <a:r>
              <a:rPr lang="ru-RU" sz="1800" b="1" dirty="0" smtClean="0"/>
              <a:t>                        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71462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</a:p>
        </p:txBody>
      </p:sp>
      <p:pic>
        <p:nvPicPr>
          <p:cNvPr id="13" name="Рисунок 12" descr="20 Июль 2012 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1973146"/>
            <a:ext cx="6243763" cy="4456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5720" y="1142984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Православное песнопение в Никольском Храме - главное,  «прорывное»,  событие проекта «Журавли над Николой»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86578" y="2071678"/>
            <a:ext cx="22145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Состоявшееся </a:t>
            </a:r>
          </a:p>
          <a:p>
            <a:r>
              <a:rPr lang="ru-RU" sz="1400" b="1" dirty="0" smtClean="0"/>
              <a:t>21 июля 2012 года по благословлению протоиерея о. Георгия </a:t>
            </a:r>
          </a:p>
          <a:p>
            <a:r>
              <a:rPr lang="ru-RU" sz="1400" b="1" dirty="0" smtClean="0"/>
              <a:t>в Никольском Храме 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Православное песнопение,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прозвучавшее в исполнении частников экспедиции «Журавли над Николой»  - регента церковного хора Сергея </a:t>
            </a:r>
            <a:r>
              <a:rPr lang="ru-RU" sz="1400" b="1" dirty="0" err="1" smtClean="0"/>
              <a:t>Русанова</a:t>
            </a:r>
            <a:r>
              <a:rPr lang="ru-RU" sz="1400" b="1" dirty="0" smtClean="0"/>
              <a:t> и его супруги Натальи  (С-Петербург), </a:t>
            </a:r>
          </a:p>
          <a:p>
            <a:r>
              <a:rPr lang="ru-RU" sz="1400" b="1" dirty="0" smtClean="0"/>
              <a:t>оказалось мощным толчком, пробудившим активность жителей и гостей села Никольского</a:t>
            </a:r>
            <a:endParaRPr lang="ru-RU" sz="1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1142984"/>
            <a:ext cx="557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Увидим  </a:t>
            </a:r>
            <a:r>
              <a:rPr lang="ru-RU" b="1" dirty="0" err="1" smtClean="0"/>
              <a:t>Толшму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в волшебном утреннем тумане</a:t>
            </a:r>
          </a:p>
          <a:p>
            <a:endParaRPr lang="ru-RU" b="1" dirty="0" smtClean="0"/>
          </a:p>
        </p:txBody>
      </p:sp>
      <p:pic>
        <p:nvPicPr>
          <p:cNvPr id="8" name="Рисунок 7" descr="Canon40D-IMG_4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2000240"/>
            <a:ext cx="6071343" cy="4039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15206" y="4643446"/>
            <a:ext cx="1571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Часто именно утром здесь слагал свои стихи поэт Николай Рубцов</a:t>
            </a:r>
            <a:endParaRPr lang="ru-RU" sz="1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14480" y="1285860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Побываем в Доме - Музее Николая Рубцова</a:t>
            </a:r>
            <a:endParaRPr lang="ru-RU" b="1" dirty="0"/>
          </a:p>
        </p:txBody>
      </p:sp>
      <p:pic>
        <p:nvPicPr>
          <p:cNvPr id="7" name="Рисунок 6" descr="Canon40D-IMG_4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2000240"/>
            <a:ext cx="6397440" cy="425614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643042" y="1285860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Выслушаем рассказ о жизни и творчестве  поэта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24288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785926"/>
            <a:ext cx="6263882" cy="447025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Мастерские на </a:t>
            </a:r>
            <a:r>
              <a:rPr lang="ru-RU" sz="1200" b="1" dirty="0" err="1" smtClean="0"/>
              <a:t>Толшме</a:t>
            </a:r>
            <a:r>
              <a:rPr lang="ru-RU" sz="1200" b="1" dirty="0" smtClean="0"/>
              <a:t>   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71736" y="1428736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Вслушаемся в «Прощальную песню» Николая Рубцова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24288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7610" y="2000240"/>
            <a:ext cx="6107794" cy="43577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844" y="4143380"/>
            <a:ext cx="22145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Так зачем же,  </a:t>
            </a:r>
          </a:p>
          <a:p>
            <a:pPr algn="r"/>
            <a:r>
              <a:rPr lang="ru-RU" sz="1600" b="1" dirty="0" smtClean="0"/>
              <a:t>прищурив  ресницы,</a:t>
            </a:r>
          </a:p>
          <a:p>
            <a:pPr algn="r"/>
            <a:r>
              <a:rPr lang="ru-RU" sz="1600" b="1" dirty="0" smtClean="0"/>
              <a:t>У глухого </a:t>
            </a:r>
          </a:p>
          <a:p>
            <a:pPr algn="r"/>
            <a:r>
              <a:rPr lang="ru-RU" sz="1600" b="1" dirty="0" smtClean="0"/>
              <a:t>болотного пня</a:t>
            </a:r>
          </a:p>
          <a:p>
            <a:pPr algn="r"/>
            <a:r>
              <a:rPr lang="ru-RU" sz="1600" b="1" dirty="0" smtClean="0"/>
              <a:t>Спелой клюквой,  </a:t>
            </a:r>
          </a:p>
          <a:p>
            <a:pPr algn="r"/>
            <a:r>
              <a:rPr lang="ru-RU" sz="1600" b="1" dirty="0" smtClean="0"/>
              <a:t>как добрую птицу </a:t>
            </a:r>
          </a:p>
          <a:p>
            <a:pPr algn="r"/>
            <a:r>
              <a:rPr lang="ru-RU" sz="1600" b="1" dirty="0" smtClean="0"/>
              <a:t>Ты с ладони </a:t>
            </a:r>
          </a:p>
          <a:p>
            <a:pPr algn="r"/>
            <a:r>
              <a:rPr lang="ru-RU" sz="1600" b="1" dirty="0" smtClean="0"/>
              <a:t>кормила меня?</a:t>
            </a:r>
            <a:endParaRPr lang="ru-RU" sz="16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Тотьма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pic>
        <p:nvPicPr>
          <p:cNvPr id="10" name="Содержимое 7" descr="IMG_1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1785926"/>
            <a:ext cx="6034617" cy="4525963"/>
          </a:xfrm>
        </p:spPr>
      </p:pic>
      <p:sp>
        <p:nvSpPr>
          <p:cNvPr id="14" name="TextBox 13"/>
          <p:cNvSpPr txBox="1"/>
          <p:nvPr/>
        </p:nvSpPr>
        <p:spPr>
          <a:xfrm>
            <a:off x="500034" y="1714488"/>
            <a:ext cx="207170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Тотьма – второй после Суздаля город в России по числу Музеев, приходящихся на одного жителя</a:t>
            </a:r>
          </a:p>
          <a:p>
            <a:pPr algn="ctr"/>
            <a:endParaRPr lang="ru-RU" sz="1600" b="1" dirty="0" smtClean="0"/>
          </a:p>
          <a:p>
            <a:r>
              <a:rPr lang="ru-RU" sz="1600" b="1" dirty="0" smtClean="0"/>
              <a:t> Мы посетим:</a:t>
            </a:r>
          </a:p>
          <a:p>
            <a:endParaRPr lang="ru-RU" sz="1600" b="1" dirty="0" smtClean="0"/>
          </a:p>
          <a:p>
            <a:pPr algn="r"/>
            <a:r>
              <a:rPr lang="ru-RU" sz="1600" b="1" dirty="0" smtClean="0"/>
              <a:t>Музей </a:t>
            </a:r>
          </a:p>
          <a:p>
            <a:pPr algn="r"/>
            <a:r>
              <a:rPr lang="ru-RU" sz="1600" b="1" dirty="0" smtClean="0"/>
              <a:t>мореходов</a:t>
            </a:r>
          </a:p>
          <a:p>
            <a:pPr algn="r"/>
            <a:endParaRPr lang="ru-RU" sz="1600" b="1" dirty="0" smtClean="0"/>
          </a:p>
          <a:p>
            <a:pPr algn="r"/>
            <a:r>
              <a:rPr lang="ru-RU" sz="1600" b="1" dirty="0" smtClean="0"/>
              <a:t>Музей Ивана Кускова</a:t>
            </a:r>
          </a:p>
          <a:p>
            <a:pPr algn="r"/>
            <a:endParaRPr lang="ru-RU" sz="1600" b="1" dirty="0" smtClean="0"/>
          </a:p>
          <a:p>
            <a:pPr algn="r"/>
            <a:r>
              <a:rPr lang="ru-RU" sz="1600" b="1" dirty="0" smtClean="0"/>
              <a:t>Музей церковной старины</a:t>
            </a:r>
          </a:p>
          <a:p>
            <a:endParaRPr lang="ru-RU" sz="1600" b="1" dirty="0" smtClean="0"/>
          </a:p>
          <a:p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Побываем в Тотьме – городе купцов и мореходов</a:t>
            </a:r>
            <a:endParaRPr lang="ru-RU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Тотьма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pic>
        <p:nvPicPr>
          <p:cNvPr id="8" name="Содержимое 5" descr="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857364"/>
            <a:ext cx="6257864" cy="4465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00892" y="2000240"/>
            <a:ext cx="17145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Для самых сильных 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здесь организуются походы на катамаранах</a:t>
            </a:r>
          </a:p>
          <a:p>
            <a:r>
              <a:rPr lang="ru-RU" sz="1600" b="1" dirty="0" smtClean="0"/>
              <a:t>К Великому Устюгу,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а также – на Соловецкие острова и </a:t>
            </a:r>
          </a:p>
          <a:p>
            <a:r>
              <a:rPr lang="ru-RU" sz="1600" b="1" dirty="0" smtClean="0"/>
              <a:t>в другие замечательные места Русского Севера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604" y="1071546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Посетим Школу путешественников </a:t>
            </a:r>
          </a:p>
          <a:p>
            <a:pPr algn="ctr"/>
            <a:r>
              <a:rPr lang="ru-RU" b="1" dirty="0" smtClean="0"/>
              <a:t>Федора Конюхова</a:t>
            </a:r>
            <a:endParaRPr lang="ru-RU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Тотьма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7224" y="1571612"/>
            <a:ext cx="328614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Поучаствуем </a:t>
            </a:r>
          </a:p>
          <a:p>
            <a:pPr algn="ctr"/>
            <a:r>
              <a:rPr lang="ru-RU" b="1" dirty="0" smtClean="0"/>
              <a:t>в</a:t>
            </a:r>
          </a:p>
          <a:p>
            <a:pPr algn="ctr"/>
            <a:r>
              <a:rPr lang="ru-RU" b="1" dirty="0" smtClean="0"/>
              <a:t>Гала – концерте</a:t>
            </a:r>
          </a:p>
          <a:p>
            <a:pPr algn="ctr"/>
            <a:r>
              <a:rPr lang="ru-RU" b="1" dirty="0" smtClean="0"/>
              <a:t> фестиваля</a:t>
            </a:r>
          </a:p>
          <a:p>
            <a:pPr algn="ctr"/>
            <a:endParaRPr lang="ru-RU" b="1" dirty="0" smtClean="0"/>
          </a:p>
          <a:p>
            <a:pPr algn="ctr"/>
            <a:r>
              <a:rPr lang="ru-RU" sz="2400" b="1" dirty="0" smtClean="0"/>
              <a:t>«Острова </a:t>
            </a:r>
          </a:p>
          <a:p>
            <a:pPr algn="ctr"/>
            <a:r>
              <a:rPr lang="ru-RU" sz="2400" b="1" dirty="0" smtClean="0"/>
              <a:t>свои обогреваем»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b="1" dirty="0" smtClean="0"/>
              <a:t>который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планируется провести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 у памятника Н. Рубцову</a:t>
            </a:r>
          </a:p>
          <a:p>
            <a:pPr algn="ctr"/>
            <a:r>
              <a:rPr lang="ru-RU" b="1" dirty="0" smtClean="0"/>
              <a:t> на берегу реки</a:t>
            </a:r>
          </a:p>
          <a:p>
            <a:pPr algn="ctr"/>
            <a:r>
              <a:rPr lang="ru-RU" b="1" dirty="0" smtClean="0"/>
              <a:t> Сухоны</a:t>
            </a:r>
            <a:endParaRPr lang="ru-RU" b="1" dirty="0"/>
          </a:p>
        </p:txBody>
      </p:sp>
      <p:pic>
        <p:nvPicPr>
          <p:cNvPr id="7" name="Рисунок 6" descr="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500174"/>
            <a:ext cx="3466788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Тотьма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pic>
        <p:nvPicPr>
          <p:cNvPr id="11" name="Содержимое 4" descr="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2000240"/>
            <a:ext cx="6786610" cy="4524406"/>
          </a:xfrm>
        </p:spPr>
      </p:pic>
      <p:sp>
        <p:nvSpPr>
          <p:cNvPr id="12" name="TextBox 11"/>
          <p:cNvSpPr txBox="1"/>
          <p:nvPr/>
        </p:nvSpPr>
        <p:spPr>
          <a:xfrm>
            <a:off x="1071538" y="1142984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Послушаем Духовные песнопения в Храме Успения Пресвятой Богородицы ( Музей церковной старины )</a:t>
            </a:r>
            <a:endParaRPr lang="ru-RU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12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200" b="1" dirty="0" smtClean="0"/>
            </a:br>
            <a:r>
              <a:rPr lang="ru-RU" sz="12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200" dirty="0" smtClean="0"/>
              <a:t>»</a:t>
            </a:r>
            <a:br>
              <a:rPr lang="ru-RU" sz="1200" dirty="0" smtClean="0"/>
            </a:br>
            <a:r>
              <a:rPr lang="ru-RU" sz="1200" b="1" dirty="0" smtClean="0"/>
              <a:t>Проект  «Острова свои обогреваем». Тотьма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400" b="1" dirty="0" smtClean="0"/>
              <a:t>                                                                                                                                </a:t>
            </a:r>
            <a:r>
              <a:rPr lang="en-US" sz="1400" b="1" dirty="0" smtClean="0"/>
              <a:t>  </a:t>
            </a:r>
            <a:r>
              <a:rPr lang="ru-RU" sz="1400" b="1" dirty="0" smtClean="0"/>
              <a:t>            </a:t>
            </a:r>
            <a:r>
              <a:rPr lang="ru-RU" sz="1200" b="1" dirty="0" smtClean="0"/>
              <a:t>М.Н. Кошелева </a:t>
            </a:r>
            <a:br>
              <a:rPr lang="ru-RU" sz="1200" b="1" dirty="0" smtClean="0"/>
            </a:br>
            <a:r>
              <a:rPr lang="en-US" sz="1200" b="1" dirty="0" smtClean="0"/>
              <a:t> </a:t>
            </a:r>
            <a:r>
              <a:rPr lang="ru-RU" sz="1200" b="1" dirty="0" smtClean="0"/>
              <a:t>                                                                                                                                                           </a:t>
            </a:r>
            <a:r>
              <a:rPr lang="en-US" sz="1200" b="1" dirty="0" smtClean="0"/>
              <a:t>biruzovy-dom@mail.ru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00100" y="1214422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14 июля проводим самых отважных  в экстрим тур на катамаранах от Тотьмы до Великого Устюга</a:t>
            </a:r>
            <a:endParaRPr lang="ru-RU" b="1" dirty="0"/>
          </a:p>
        </p:txBody>
      </p:sp>
      <p:pic>
        <p:nvPicPr>
          <p:cNvPr id="7" name="Содержимое 4" descr="IMG_55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7" y="1989890"/>
            <a:ext cx="5857916" cy="4393437"/>
          </a:xfrm>
        </p:spPr>
      </p:pic>
      <p:sp>
        <p:nvSpPr>
          <p:cNvPr id="8" name="TextBox 7"/>
          <p:cNvSpPr txBox="1"/>
          <p:nvPr/>
        </p:nvSpPr>
        <p:spPr>
          <a:xfrm>
            <a:off x="7000892" y="1928802"/>
            <a:ext cx="19288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Поход на катамаранах по реке Сухоне от г. Тотьма до г. Великий Устюг</a:t>
            </a:r>
          </a:p>
          <a:p>
            <a:pPr algn="r"/>
            <a:endParaRPr lang="ru-RU" sz="1600" b="1" dirty="0" smtClean="0"/>
          </a:p>
          <a:p>
            <a:pPr algn="r"/>
            <a:r>
              <a:rPr lang="ru-RU" sz="1600" b="1" dirty="0" smtClean="0"/>
              <a:t>Для воспитанников</a:t>
            </a:r>
          </a:p>
          <a:p>
            <a:pPr algn="r"/>
            <a:r>
              <a:rPr lang="ru-RU" sz="1600" b="1" dirty="0" smtClean="0"/>
              <a:t>Школы путешественников Федора Конюхова</a:t>
            </a:r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r>
              <a:rPr lang="ru-RU" sz="1600" b="1" dirty="0" smtClean="0"/>
              <a:t>( Детский оздоровительный лагерь, 2 смена, </a:t>
            </a:r>
          </a:p>
          <a:p>
            <a:pPr algn="r"/>
            <a:r>
              <a:rPr lang="ru-RU" sz="1600" b="1" dirty="0" smtClean="0"/>
              <a:t>с  4 по 24 июля )</a:t>
            </a:r>
            <a:endParaRPr lang="ru-RU" sz="16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3543296" cy="5654692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Проект фестиваля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/>
              <a:t>«</a:t>
            </a:r>
            <a:r>
              <a:rPr lang="ru-RU" sz="2400" b="1" dirty="0" smtClean="0"/>
              <a:t>Острова</a:t>
            </a:r>
            <a:br>
              <a:rPr lang="ru-RU" sz="2400" b="1" dirty="0" smtClean="0"/>
            </a:br>
            <a:r>
              <a:rPr lang="ru-RU" sz="2400" b="1" dirty="0" smtClean="0"/>
              <a:t> свои обогреваем» </a:t>
            </a:r>
            <a:br>
              <a:rPr lang="ru-RU" sz="2400" b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был представлен  15 февраля 2013 года  в Вологде на выставке «Ворота Севера»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Глава </a:t>
            </a:r>
            <a:r>
              <a:rPr lang="ru-RU" sz="1800" dirty="0" err="1" smtClean="0"/>
              <a:t>Тотемского</a:t>
            </a:r>
            <a:r>
              <a:rPr lang="ru-RU" sz="1800" dirty="0" smtClean="0"/>
              <a:t> района Вологодской области</a:t>
            </a:r>
            <a:br>
              <a:rPr lang="ru-RU" sz="1800" dirty="0" smtClean="0"/>
            </a:br>
            <a:r>
              <a:rPr lang="ru-RU" sz="1800" dirty="0" smtClean="0"/>
              <a:t>Сергей Селянин</a:t>
            </a:r>
            <a:br>
              <a:rPr lang="ru-RU" sz="1800" dirty="0" smtClean="0"/>
            </a:br>
            <a:r>
              <a:rPr lang="ru-RU" sz="1800" dirty="0" smtClean="0"/>
              <a:t>(справа)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выразил готовность сотрудничать с АНО «Бирюзовый дом»  </a:t>
            </a:r>
            <a:br>
              <a:rPr lang="ru-RU" sz="1800" dirty="0" smtClean="0"/>
            </a:br>
            <a:r>
              <a:rPr lang="ru-RU" sz="1800" dirty="0" smtClean="0"/>
              <a:t>с оказанием любой </a:t>
            </a:r>
            <a:br>
              <a:rPr lang="ru-RU" sz="1800" dirty="0" smtClean="0"/>
            </a:br>
            <a:r>
              <a:rPr lang="ru-RU" sz="1800" dirty="0" smtClean="0"/>
              <a:t> поддержки</a:t>
            </a:r>
            <a:br>
              <a:rPr lang="ru-RU" sz="1800" dirty="0" smtClean="0"/>
            </a:br>
            <a:r>
              <a:rPr lang="ru-RU" sz="1800" dirty="0" smtClean="0"/>
              <a:t>как по фестивалю, так и по созданию Туристического Культурно-просветительского центра «Мастерские на </a:t>
            </a:r>
            <a:r>
              <a:rPr lang="ru-RU" sz="1800" dirty="0" err="1" smtClean="0"/>
              <a:t>Толшме</a:t>
            </a:r>
            <a:r>
              <a:rPr lang="ru-RU" sz="1800" dirty="0" smtClean="0"/>
              <a:t>»</a:t>
            </a:r>
            <a:endParaRPr lang="ru-RU" sz="2200" b="1" dirty="0"/>
          </a:p>
        </p:txBody>
      </p:sp>
      <p:pic>
        <p:nvPicPr>
          <p:cNvPr id="6" name="Содержимое 5" descr="IMG_55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8388" y="642918"/>
            <a:ext cx="4232702" cy="564360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1643050"/>
          </a:xfrm>
        </p:spPr>
        <p:txBody>
          <a:bodyPr>
            <a:normAutofit fontScale="90000"/>
          </a:bodyPr>
          <a:lstStyle/>
          <a:p>
            <a:pPr lvl="8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                                                                                                                          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Марина Кошелева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biruzovy-dom@mail.ru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</a:t>
            </a:r>
            <a:r>
              <a:rPr lang="en-US" sz="1800" b="1" dirty="0" smtClean="0"/>
              <a:t>  </a:t>
            </a:r>
            <a:r>
              <a:rPr lang="ru-RU" sz="1800" b="1" dirty="0" smtClean="0"/>
              <a:t>                        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71462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</a:p>
        </p:txBody>
      </p:sp>
      <p:pic>
        <p:nvPicPr>
          <p:cNvPr id="7" name="Рисунок 6" descr="15 Январь 2012 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2357430"/>
            <a:ext cx="2816964" cy="3947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 descr="30 Январь 2013 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2357430"/>
            <a:ext cx="2803569" cy="3929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43438" y="2357430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Январь 2012 г.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86710" y="2357430"/>
            <a:ext cx="85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Январь 2013 г.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42976" y="1428736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Ремонт Северного придела Никольского храма – один из наиболее значимых результатов проекта «Журавли над Николой»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596" y="2357430"/>
            <a:ext cx="1928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Песнопение в Храме существенно ускорило приток средств на ремонт его Северного придела.</a:t>
            </a:r>
          </a:p>
          <a:p>
            <a:pPr algn="r"/>
            <a:r>
              <a:rPr lang="ru-RU" sz="1400" b="1" dirty="0" smtClean="0"/>
              <a:t>К концу 2012 года было собрано</a:t>
            </a:r>
          </a:p>
          <a:p>
            <a:pPr algn="r"/>
            <a:r>
              <a:rPr lang="ru-RU" sz="1400" b="1" dirty="0" smtClean="0"/>
              <a:t>150 т.р. </a:t>
            </a:r>
          </a:p>
          <a:p>
            <a:pPr algn="r"/>
            <a:r>
              <a:rPr lang="ru-RU" sz="1400" b="1" dirty="0" smtClean="0"/>
              <a:t>Ремонтные работы были организованы главой МО «</a:t>
            </a:r>
            <a:r>
              <a:rPr lang="ru-RU" sz="1400" b="1" dirty="0" err="1" smtClean="0"/>
              <a:t>Толшменское</a:t>
            </a:r>
            <a:r>
              <a:rPr lang="ru-RU" sz="1400" b="1" dirty="0" smtClean="0"/>
              <a:t>» </a:t>
            </a:r>
          </a:p>
          <a:p>
            <a:pPr algn="r"/>
            <a:r>
              <a:rPr lang="ru-RU" sz="1400" b="1" dirty="0" smtClean="0"/>
              <a:t>В.А. </a:t>
            </a:r>
            <a:r>
              <a:rPr lang="ru-RU" sz="1400" b="1" dirty="0" err="1" smtClean="0"/>
              <a:t>Сивцевым</a:t>
            </a:r>
            <a:r>
              <a:rPr lang="ru-RU" sz="1400" b="1" dirty="0" smtClean="0"/>
              <a:t> </a:t>
            </a:r>
          </a:p>
          <a:p>
            <a:pPr algn="r"/>
            <a:r>
              <a:rPr lang="ru-RU" sz="1400" b="1" dirty="0" smtClean="0"/>
              <a:t>и заведующей </a:t>
            </a:r>
          </a:p>
          <a:p>
            <a:pPr algn="r"/>
            <a:r>
              <a:rPr lang="ru-RU" sz="1400" b="1" dirty="0" smtClean="0"/>
              <a:t>Музеем Николая Рубцова Г.А.</a:t>
            </a:r>
          </a:p>
          <a:p>
            <a:pPr algn="r"/>
            <a:r>
              <a:rPr lang="ru-RU" sz="1400" b="1" dirty="0" err="1" smtClean="0"/>
              <a:t>Мартюковой</a:t>
            </a:r>
            <a:endParaRPr lang="ru-RU" sz="16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642918"/>
            <a:ext cx="7000924" cy="2357446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/>
          </a:p>
        </p:txBody>
      </p:sp>
      <p:pic>
        <p:nvPicPr>
          <p:cNvPr id="3" name="Рисунок 2" descr="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1643050"/>
            <a:ext cx="6143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Благодарю Вас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за внимание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1643050"/>
          </a:xfrm>
        </p:spPr>
        <p:txBody>
          <a:bodyPr>
            <a:normAutofit fontScale="90000"/>
          </a:bodyPr>
          <a:lstStyle/>
          <a:p>
            <a:pPr lvl="8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                                                                                                                          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Марина Кошелева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biruzovy-dom@mail.ru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</a:t>
            </a:r>
            <a:r>
              <a:rPr lang="en-US" sz="1800" b="1" dirty="0" smtClean="0"/>
              <a:t>  </a:t>
            </a:r>
            <a:r>
              <a:rPr lang="ru-RU" sz="1800" b="1" dirty="0" smtClean="0"/>
              <a:t>                        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71462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34" y="1142984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Создание фотовыставки «Острова свои обогреваем»,– ещё один значимый результат проекта </a:t>
            </a:r>
          </a:p>
          <a:p>
            <a:pPr algn="ctr"/>
            <a:r>
              <a:rPr lang="ru-RU" b="1" dirty="0" smtClean="0"/>
              <a:t>«Журавли над Николой»</a:t>
            </a:r>
          </a:p>
        </p:txBody>
      </p:sp>
      <p:pic>
        <p:nvPicPr>
          <p:cNvPr id="13" name="Рисунок 12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357430"/>
            <a:ext cx="5643602" cy="40275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0034" y="2357430"/>
            <a:ext cx="25003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На выставке, созданной волонтёрами проекта Андреем и Мариной Кошелевыми  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на основе авторского </a:t>
            </a:r>
            <a:r>
              <a:rPr lang="ru-RU" sz="1400" b="1" dirty="0" err="1" smtClean="0"/>
              <a:t>фотоархива</a:t>
            </a:r>
            <a:r>
              <a:rPr lang="ru-RU" sz="1400" b="1" dirty="0" smtClean="0"/>
              <a:t>, собранного за период с 2002 по 2012 годы,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отражены традиции </a:t>
            </a:r>
            <a:r>
              <a:rPr lang="ru-RU" sz="1400" b="1" dirty="0" err="1" smtClean="0"/>
              <a:t>самостояния</a:t>
            </a:r>
            <a:r>
              <a:rPr lang="ru-RU" sz="1400" b="1" dirty="0" smtClean="0"/>
              <a:t> на древней </a:t>
            </a:r>
            <a:r>
              <a:rPr lang="ru-RU" sz="1400" b="1" dirty="0" err="1" smtClean="0"/>
              <a:t>Толшменской</a:t>
            </a:r>
            <a:r>
              <a:rPr lang="ru-RU" sz="1400" b="1" dirty="0" smtClean="0"/>
              <a:t> земле.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В каталоге выставки приведены имена десятков запечатленных людей – жителей Николы и ее гостей.</a:t>
            </a:r>
            <a:endParaRPr lang="ru-RU" sz="1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1643050"/>
          </a:xfrm>
        </p:spPr>
        <p:txBody>
          <a:bodyPr>
            <a:normAutofit fontScale="90000"/>
          </a:bodyPr>
          <a:lstStyle/>
          <a:p>
            <a:pPr lvl="8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                                                                                                                          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Марина Кошелева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biruzovy-dom@mail.ru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</a:t>
            </a:r>
            <a:r>
              <a:rPr lang="en-US" sz="1800" b="1" dirty="0" smtClean="0"/>
              <a:t>  </a:t>
            </a:r>
            <a:r>
              <a:rPr lang="ru-RU" sz="1800" b="1" dirty="0" smtClean="0"/>
              <a:t>                        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71462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</a:p>
        </p:txBody>
      </p:sp>
      <p:pic>
        <p:nvPicPr>
          <p:cNvPr id="8" name="Рисунок 7" descr="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071678"/>
            <a:ext cx="5771927" cy="4119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596" y="1285860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</a:t>
            </a:r>
            <a:r>
              <a:rPr lang="ru-RU" sz="2000" b="1" dirty="0" smtClean="0"/>
              <a:t>И лучшую жницу как знамя в руках проносил..»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86512" y="2000240"/>
            <a:ext cx="264320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Большой общественный резонанс вызвал также концерт для тружеников </a:t>
            </a:r>
          </a:p>
          <a:p>
            <a:r>
              <a:rPr lang="ru-RU" sz="1400" b="1" dirty="0" smtClean="0"/>
              <a:t>МО «</a:t>
            </a:r>
            <a:r>
              <a:rPr lang="ru-RU" sz="1400" b="1" dirty="0" err="1" smtClean="0"/>
              <a:t>Толшменское</a:t>
            </a:r>
            <a:r>
              <a:rPr lang="ru-RU" sz="1400" b="1" dirty="0" smtClean="0"/>
              <a:t>», 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на котором вместе </a:t>
            </a:r>
          </a:p>
          <a:p>
            <a:r>
              <a:rPr lang="ru-RU" sz="1400" b="1" dirty="0" smtClean="0"/>
              <a:t>с участниками экспедиции «Журавли над Николой» выступили сельские школьники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Жителям Николы, развивающим личные подворья и чтущим традиции села, была вручена изданная в Зеленограде книга  Андрея и Марины Кошелевых «Что вспомню я? </a:t>
            </a:r>
            <a:r>
              <a:rPr lang="ru-RU" sz="1400" b="1" dirty="0" err="1" smtClean="0"/>
              <a:t>Фотосюиты</a:t>
            </a:r>
            <a:r>
              <a:rPr lang="ru-RU" sz="1400" b="1" dirty="0" smtClean="0"/>
              <a:t> на стихи Николая Рубцова»</a:t>
            </a:r>
            <a:endParaRPr lang="ru-RU" sz="1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1643050"/>
          </a:xfrm>
        </p:spPr>
        <p:txBody>
          <a:bodyPr>
            <a:normAutofit fontScale="90000"/>
          </a:bodyPr>
          <a:lstStyle/>
          <a:p>
            <a:pPr lvl="8" algn="l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                                                                                                                          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Марина Кошелева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                                                                                       </a:t>
            </a:r>
            <a:r>
              <a:rPr kumimoji="0" lang="en-US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biruzovy-dom@mail.ru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            </a:t>
            </a: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800" b="1" dirty="0" smtClean="0"/>
              <a:t>                                                                                                                                </a:t>
            </a:r>
            <a:r>
              <a:rPr lang="en-US" sz="1800" b="1" dirty="0" smtClean="0"/>
              <a:t>  </a:t>
            </a:r>
            <a:r>
              <a:rPr lang="ru-RU" sz="1800" b="1" dirty="0" smtClean="0"/>
              <a:t>                         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400" b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271462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58" y="1071546"/>
            <a:ext cx="792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Никольские школьники приняли участие</a:t>
            </a:r>
          </a:p>
          <a:p>
            <a:pPr algn="ctr"/>
            <a:r>
              <a:rPr lang="ru-RU" sz="2000" b="1" dirty="0" smtClean="0"/>
              <a:t>в обсуждении на Круглом столе будущего Николы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Для </a:t>
            </a:r>
            <a:r>
              <a:rPr lang="ru-RU" sz="1400" b="1" dirty="0" err="1" smtClean="0"/>
              <a:t>никольских</a:t>
            </a:r>
            <a:r>
              <a:rPr lang="ru-RU" sz="1400" b="1" dirty="0" smtClean="0"/>
              <a:t> школьников, участвовавших во всех наиболее значимых событиях проекта «Журавли над Николой», был проведён тренинг. По его итогам были написаны эссе о том, как каждый из них хотел бы обустраивать Николу, будучи взрослым</a:t>
            </a:r>
          </a:p>
        </p:txBody>
      </p:sp>
      <p:pic>
        <p:nvPicPr>
          <p:cNvPr id="11" name="Рисунок 10" descr="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2928934"/>
            <a:ext cx="4604663" cy="3286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14282" y="2786058"/>
            <a:ext cx="38576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Посеянное зерно дало всходы – осенью 2012 года инициативная группа школьников под руководством директора школы Юлии Алексеевны Шадриной создала, в рамках проекта «Журавли над Николой», свой собственный «Социальный проект в области познавательного  туризма», </a:t>
            </a:r>
          </a:p>
          <a:p>
            <a:pPr algn="r"/>
            <a:r>
              <a:rPr lang="ru-RU" sz="1400" b="1" dirty="0" smtClean="0"/>
              <a:t>в котором ребята изучили и дали описание в созданных ими буклетах имеющиеся в селе и его окрестностях «Мастерские на </a:t>
            </a:r>
            <a:r>
              <a:rPr lang="ru-RU" sz="1400" b="1" dirty="0" err="1" smtClean="0"/>
              <a:t>Толшме</a:t>
            </a:r>
            <a:r>
              <a:rPr lang="ru-RU" sz="1400" b="1" dirty="0" smtClean="0"/>
              <a:t>».</a:t>
            </a:r>
          </a:p>
          <a:p>
            <a:pPr algn="r"/>
            <a:r>
              <a:rPr lang="ru-RU" sz="1400" b="1" dirty="0" smtClean="0"/>
              <a:t>Такая инициатива со стороны Школы показывает, что для проектируемого Туристического культурно – просветительского Центра «Мастерские на </a:t>
            </a:r>
            <a:r>
              <a:rPr lang="ru-RU" sz="1400" b="1" dirty="0" err="1" smtClean="0"/>
              <a:t>Толшме</a:t>
            </a:r>
            <a:r>
              <a:rPr lang="ru-RU" sz="1400" b="1" dirty="0" smtClean="0"/>
              <a:t>»  уже началась подготовка кадров.</a:t>
            </a:r>
            <a:r>
              <a:rPr lang="en-US" sz="1400" b="1" dirty="0" smtClean="0"/>
              <a:t> </a:t>
            </a:r>
            <a:r>
              <a:rPr lang="ru-RU" sz="1400" b="1" dirty="0" smtClean="0"/>
              <a:t>Мотивация создана. Впереди – обучение.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00496" y="4786322"/>
            <a:ext cx="4643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Проект   </a:t>
            </a:r>
            <a:r>
              <a:rPr lang="ru-RU" sz="2000" b="1" dirty="0" smtClean="0"/>
              <a:t>«Острова свои обогреваем»</a:t>
            </a:r>
          </a:p>
          <a:p>
            <a:pPr algn="ctr"/>
            <a:r>
              <a:rPr lang="ru-RU" sz="1400" b="1" dirty="0" smtClean="0"/>
              <a:t>Создание и вывод на проектную мощность филиала АНО «Бирюзовый дом»  (г. Москва, Зеленоград) в селе Никольском </a:t>
            </a:r>
            <a:r>
              <a:rPr lang="ru-RU" sz="1400" b="1" dirty="0" err="1" smtClean="0"/>
              <a:t>Тотемского</a:t>
            </a:r>
            <a:r>
              <a:rPr lang="ru-RU" sz="1400" b="1" dirty="0" smtClean="0"/>
              <a:t> района Вологодской области: </a:t>
            </a:r>
          </a:p>
          <a:p>
            <a:pPr algn="ctr"/>
            <a:r>
              <a:rPr lang="ru-RU" sz="1400" b="1" dirty="0" smtClean="0"/>
              <a:t>«Туристический культурно - просветительский </a:t>
            </a:r>
          </a:p>
          <a:p>
            <a:pPr algn="ctr"/>
            <a:r>
              <a:rPr lang="ru-RU" sz="1400" b="1" dirty="0" smtClean="0"/>
              <a:t>и оздоровительный  центр «Мастерские на </a:t>
            </a:r>
            <a:r>
              <a:rPr lang="ru-RU" sz="1400" b="1" dirty="0" err="1" smtClean="0"/>
              <a:t>Толшме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9" name="Рамка 8"/>
          <p:cNvSpPr/>
          <p:nvPr/>
        </p:nvSpPr>
        <p:spPr>
          <a:xfrm>
            <a:off x="3714744" y="4429132"/>
            <a:ext cx="5286412" cy="2143140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43240" y="1071546"/>
            <a:ext cx="1357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 «Журавли </a:t>
            </a:r>
          </a:p>
          <a:p>
            <a:pPr algn="ctr"/>
            <a:r>
              <a:rPr lang="ru-RU" sz="1400" b="1" dirty="0" smtClean="0"/>
              <a:t>над </a:t>
            </a:r>
          </a:p>
          <a:p>
            <a:pPr algn="ctr"/>
            <a:r>
              <a:rPr lang="ru-RU" sz="1400" b="1" dirty="0" smtClean="0"/>
              <a:t>Николой»</a:t>
            </a:r>
          </a:p>
        </p:txBody>
      </p:sp>
      <p:sp>
        <p:nvSpPr>
          <p:cNvPr id="44" name="Рамка 43"/>
          <p:cNvSpPr/>
          <p:nvPr/>
        </p:nvSpPr>
        <p:spPr>
          <a:xfrm>
            <a:off x="3143240" y="928670"/>
            <a:ext cx="1357322" cy="1214446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14942" y="1071546"/>
            <a:ext cx="142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«Новые пути </a:t>
            </a:r>
          </a:p>
          <a:p>
            <a:pPr algn="ctr"/>
            <a:r>
              <a:rPr lang="ru-RU" sz="1400" b="1" dirty="0" smtClean="0"/>
              <a:t>развития </a:t>
            </a:r>
          </a:p>
          <a:p>
            <a:pPr algn="ctr"/>
            <a:r>
              <a:rPr lang="ru-RU" sz="1400" b="1" dirty="0" smtClean="0"/>
              <a:t>Зеленограда»</a:t>
            </a:r>
            <a:endParaRPr lang="ru-RU" sz="1400" b="1" dirty="0"/>
          </a:p>
        </p:txBody>
      </p:sp>
      <p:sp>
        <p:nvSpPr>
          <p:cNvPr id="46" name="Рамка 45"/>
          <p:cNvSpPr/>
          <p:nvPr/>
        </p:nvSpPr>
        <p:spPr>
          <a:xfrm>
            <a:off x="5143504" y="928670"/>
            <a:ext cx="1571636" cy="1214446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Стрелка влево 46"/>
          <p:cNvSpPr/>
          <p:nvPr/>
        </p:nvSpPr>
        <p:spPr>
          <a:xfrm>
            <a:off x="6786578" y="1500174"/>
            <a:ext cx="357190" cy="285752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>
            <a:off x="2643174" y="1500174"/>
            <a:ext cx="428628" cy="285752"/>
          </a:xfrm>
          <a:prstGeom prst="rightArrow">
            <a:avLst>
              <a:gd name="adj1" fmla="val 58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14282" y="642918"/>
            <a:ext cx="24288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АНО  «Бирюзовый дом»</a:t>
            </a:r>
          </a:p>
          <a:p>
            <a:pPr algn="ctr"/>
            <a:r>
              <a:rPr lang="ru-RU" sz="1400" b="1" dirty="0" smtClean="0"/>
              <a:t>Клуб  деловых людей Вологодского Землячества г. Москвы, Управа района Старое Крюково </a:t>
            </a:r>
            <a:r>
              <a:rPr lang="ru-RU" sz="1400" b="1" dirty="0" err="1" smtClean="0"/>
              <a:t>ЗелАО</a:t>
            </a:r>
            <a:r>
              <a:rPr lang="ru-RU" sz="1400" b="1" dirty="0" smtClean="0"/>
              <a:t> г. Москвы, жители и администрация </a:t>
            </a:r>
            <a:r>
              <a:rPr lang="ru-RU" sz="1400" b="1" dirty="0" err="1" smtClean="0"/>
              <a:t>Тотемского</a:t>
            </a:r>
            <a:r>
              <a:rPr lang="ru-RU" sz="1400" b="1" dirty="0" smtClean="0"/>
              <a:t> района Вологодской области, Литературно-краеведческие сообщества Российских регионов</a:t>
            </a:r>
            <a:endParaRPr lang="ru-RU" sz="1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7143768" y="1214422"/>
            <a:ext cx="2000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Witology</a:t>
            </a:r>
            <a:r>
              <a:rPr lang="ru-RU" sz="1400" b="1" dirty="0" smtClean="0"/>
              <a:t>,</a:t>
            </a:r>
          </a:p>
          <a:p>
            <a:r>
              <a:rPr lang="ru-RU" sz="1400" b="1" dirty="0" smtClean="0"/>
              <a:t>Префектура </a:t>
            </a:r>
            <a:r>
              <a:rPr lang="ru-RU" sz="1400" b="1" dirty="0" err="1" smtClean="0"/>
              <a:t>Зеленоградского</a:t>
            </a:r>
            <a:r>
              <a:rPr lang="ru-RU" sz="1400" b="1" dirty="0" smtClean="0"/>
              <a:t> административного округа г. Москвы</a:t>
            </a:r>
            <a:endParaRPr lang="ru-RU" sz="14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072066" y="2786058"/>
            <a:ext cx="1928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Программа </a:t>
            </a:r>
          </a:p>
          <a:p>
            <a:pPr algn="ctr"/>
            <a:r>
              <a:rPr lang="ru-RU" sz="1400" b="1" dirty="0" smtClean="0"/>
              <a:t>Бирюзовое кольцо </a:t>
            </a:r>
          </a:p>
          <a:p>
            <a:pPr algn="ctr"/>
            <a:r>
              <a:rPr lang="ru-RU" sz="1400" b="1" dirty="0" smtClean="0"/>
              <a:t>Русского Севера</a:t>
            </a:r>
          </a:p>
        </p:txBody>
      </p:sp>
      <p:sp>
        <p:nvSpPr>
          <p:cNvPr id="56" name="Рамка 55"/>
          <p:cNvSpPr/>
          <p:nvPr/>
        </p:nvSpPr>
        <p:spPr>
          <a:xfrm>
            <a:off x="5000628" y="2643182"/>
            <a:ext cx="2071702" cy="1071570"/>
          </a:xfrm>
          <a:prstGeom prst="fra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Стрелка вправо 56"/>
          <p:cNvSpPr/>
          <p:nvPr/>
        </p:nvSpPr>
        <p:spPr>
          <a:xfrm>
            <a:off x="7286644" y="2928934"/>
            <a:ext cx="357190" cy="28575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 rot="5400000">
            <a:off x="5750727" y="3893347"/>
            <a:ext cx="428628" cy="35719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 rot="5400000">
            <a:off x="5750727" y="2250273"/>
            <a:ext cx="357190" cy="28575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7643834" y="278605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На базе Зеленограда</a:t>
            </a:r>
            <a:endParaRPr lang="ru-RU" sz="1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6357950" y="3929066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На базе  филиала в Николе</a:t>
            </a:r>
            <a:endParaRPr lang="ru-RU" sz="1400" b="1" dirty="0"/>
          </a:p>
        </p:txBody>
      </p:sp>
      <p:sp>
        <p:nvSpPr>
          <p:cNvPr id="68" name="Стрелка углом вверх 67"/>
          <p:cNvSpPr/>
          <p:nvPr/>
        </p:nvSpPr>
        <p:spPr>
          <a:xfrm rot="5400000">
            <a:off x="4036215" y="2464587"/>
            <a:ext cx="928694" cy="71438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Двойная стрелка влево/вправо 68"/>
          <p:cNvSpPr/>
          <p:nvPr/>
        </p:nvSpPr>
        <p:spPr>
          <a:xfrm>
            <a:off x="4572000" y="1500174"/>
            <a:ext cx="500066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 rot="5400000">
            <a:off x="3000364" y="3071810"/>
            <a:ext cx="1785950" cy="35719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5725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300" b="1" dirty="0" smtClean="0"/>
              <a:t>Программа дополнительного образования и патриотического воспитания подростков и юношества России                     </a:t>
            </a:r>
            <a:br>
              <a:rPr lang="ru-RU" sz="1300" b="1" dirty="0" smtClean="0"/>
            </a:br>
            <a:r>
              <a:rPr lang="ru-RU" sz="1300" b="1" dirty="0" smtClean="0"/>
              <a:t>                                 через  экспедиции и мастерские «Бирюзовое кольцо Русского Севера</a:t>
            </a:r>
            <a:r>
              <a:rPr lang="ru-RU" sz="1300" dirty="0" smtClean="0"/>
              <a:t>»</a:t>
            </a:r>
            <a:br>
              <a:rPr lang="ru-RU" sz="1300" dirty="0" smtClean="0"/>
            </a:br>
            <a:r>
              <a:rPr lang="ru-RU" sz="1300" dirty="0" smtClean="0"/>
              <a:t>                                                      </a:t>
            </a:r>
            <a:r>
              <a:rPr lang="ru-RU" sz="1300" b="1" dirty="0" smtClean="0"/>
              <a:t>Проект «Острова свои обогреваем». Предпосылки  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600" b="1" dirty="0" smtClean="0"/>
              <a:t>                                                                                                                                </a:t>
            </a:r>
            <a:r>
              <a:rPr lang="en-US" sz="1600" b="1" dirty="0" smtClean="0"/>
              <a:t>  </a:t>
            </a:r>
            <a:r>
              <a:rPr lang="ru-RU" sz="1600" b="1" dirty="0" smtClean="0"/>
              <a:t>            </a:t>
            </a:r>
            <a:r>
              <a:rPr lang="ru-RU" sz="1300" b="1" dirty="0" smtClean="0"/>
              <a:t>М.Н. Кошелева </a:t>
            </a:r>
            <a:br>
              <a:rPr lang="ru-RU" sz="1300" b="1" dirty="0" smtClean="0"/>
            </a:br>
            <a:r>
              <a:rPr lang="en-US" sz="1300" b="1" dirty="0" smtClean="0"/>
              <a:t>                                                                                                                                                       biruzovy-dom@mail.ru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                                                                                                                                                                                   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endParaRPr lang="ru-RU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214282" y="3714752"/>
            <a:ext cx="34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Из Перечня приоритетных направлений для программ НКО </a:t>
            </a:r>
          </a:p>
          <a:p>
            <a:r>
              <a:rPr lang="ru-RU" sz="1400" b="1" dirty="0" smtClean="0"/>
              <a:t> (постановление Правительства Москвы № 109-ПП от 19.02.2013 г. ) :</a:t>
            </a:r>
          </a:p>
          <a:p>
            <a:pPr>
              <a:buFont typeface="Arial" pitchFamily="34" charset="0"/>
              <a:buChar char="•"/>
            </a:pPr>
            <a:endParaRPr lang="ru-RU" sz="1400" b="1" dirty="0" smtClean="0"/>
          </a:p>
          <a:p>
            <a:r>
              <a:rPr lang="ru-RU" sz="1400" b="1" dirty="0" smtClean="0"/>
              <a:t>Изучение и сохранение отечественного исторического и культурного наследия</a:t>
            </a:r>
          </a:p>
          <a:p>
            <a:r>
              <a:rPr lang="ru-RU" sz="1400" b="1" dirty="0" smtClean="0"/>
              <a:t>Развитие активного туризма</a:t>
            </a:r>
          </a:p>
          <a:p>
            <a:r>
              <a:rPr lang="ru-RU" sz="1400" b="1" dirty="0" smtClean="0"/>
              <a:t>Поддержание здорового образа жизни</a:t>
            </a:r>
          </a:p>
          <a:p>
            <a:r>
              <a:rPr lang="ru-RU" sz="1400" b="1" dirty="0" smtClean="0"/>
              <a:t>Организация досуга</a:t>
            </a:r>
          </a:p>
          <a:p>
            <a:pPr>
              <a:buFont typeface="Arial" pitchFamily="34" charset="0"/>
              <a:buChar char="•"/>
            </a:pPr>
            <a:endParaRPr lang="ru-RU" sz="1400" b="1" dirty="0" smtClean="0"/>
          </a:p>
          <a:p>
            <a:endParaRPr lang="ru-RU" sz="1400" b="1" dirty="0" smtClean="0"/>
          </a:p>
        </p:txBody>
      </p:sp>
      <p:sp>
        <p:nvSpPr>
          <p:cNvPr id="80" name="Стрелка вправо 79"/>
          <p:cNvSpPr/>
          <p:nvPr/>
        </p:nvSpPr>
        <p:spPr>
          <a:xfrm>
            <a:off x="2357422" y="6000768"/>
            <a:ext cx="928694" cy="285752"/>
          </a:xfrm>
          <a:prstGeom prst="rightArrow">
            <a:avLst>
              <a:gd name="adj1" fmla="val 58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2493</Words>
  <Application>Microsoft Office PowerPoint</Application>
  <PresentationFormat>Экран (4:3)</PresentationFormat>
  <Paragraphs>375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   </vt:lpstr>
      <vt:lpstr>     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             Марина Кошелева                                                                                                                                                              Андрей Андрианов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             Марина Кошелева     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             Марина Кошелева     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             Марина Кошелева     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             Марина Кошелева     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             Марина Кошелева     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  Проект «Острова свои обогреваем». Предпосылки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</vt:lpstr>
      <vt:lpstr>Программа дополнительного образования и патриотического воспитания подростков и юношества России                                        через  экспедиции и мастерские «Бирюзовое кольцо Русского Севера»                     Проект «Острова свои обогреваем». Предпосылки               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через  экспедиции и мастерские «Бирюзовое кольцо Русского Севера»                     Проект «Острова свои обогреваем». Предложения               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                       Проект  «Острова свои обогреваем». Предложения.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biruzovy-dom@mail.ru                                                                                                                                                                                      </vt:lpstr>
      <vt:lpstr>  Программа дополнительного образования и патриотического воспитания подростков и юношества России                                        через  экспедиции и мастерские «Бирюзовое кольцо Русского Севера»                     Проект «Острова свои обогреваем». Предложения               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                        Проект  «Острова свои обогреваем». Предложения.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С чем мы встретимся на фестивале? 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    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biruzovy-dom@mail.ru  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Мастерские на Толшме    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Тотьма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Тотьма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Тотьма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Тотьма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Программа дополнительного образования и патриотического воспитания подростков и юношества России                                                       через  экспедиции и мастерские «Бирюзовое кольцо Русского Севера» Проект  «Острова свои обогреваем». Тотьма                                                                                                                                               М.Н. Кошелева                                                                                                                                                              biruzovy-dom@mail.ru</vt:lpstr>
      <vt:lpstr>Проект фестиваля  «Острова  свои обогреваем»   был представлен  15 февраля 2013 года  в Вологде на выставке «Ворота Севера»  Глава Тотемского района Вологодской области Сергей Селянин (справа)  выразил готовность сотрудничать с АНО «Бирюзовый дом»   с оказанием любой   поддержки как по фестивалю, так и по созданию Туристического Культурно-просветительского центра «Мастерские на Толшме»</vt:lpstr>
      <vt:lpstr>    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nero</dc:creator>
  <cp:lastModifiedBy>nero</cp:lastModifiedBy>
  <cp:revision>346</cp:revision>
  <dcterms:created xsi:type="dcterms:W3CDTF">2013-03-03T19:34:11Z</dcterms:created>
  <dcterms:modified xsi:type="dcterms:W3CDTF">2013-03-13T12:02:56Z</dcterms:modified>
</cp:coreProperties>
</file>