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7" r:id="rId3"/>
    <p:sldId id="306" r:id="rId4"/>
    <p:sldId id="304" r:id="rId5"/>
    <p:sldId id="301" r:id="rId6"/>
    <p:sldId id="305" r:id="rId7"/>
    <p:sldId id="307" r:id="rId8"/>
    <p:sldId id="310" r:id="rId9"/>
    <p:sldId id="309" r:id="rId10"/>
    <p:sldId id="314" r:id="rId11"/>
    <p:sldId id="315" r:id="rId12"/>
    <p:sldId id="316" r:id="rId13"/>
    <p:sldId id="317" r:id="rId14"/>
    <p:sldId id="31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00FC-97FD-4FAE-A895-59AE593CD76A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7778-6E8D-4FE3-AD32-D72FB0C2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58246" cy="607223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Программа дополнительного образования и патриотического воспитания подростков и юношества России  через  экспедиции и мастерские «Бирюзовое кольцо Русского Севера</a:t>
            </a:r>
            <a:r>
              <a:rPr lang="ru-RU" sz="1400" dirty="0" smtClean="0"/>
              <a:t>».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</a:t>
            </a:r>
            <a:r>
              <a:rPr lang="ru-RU" sz="1400" b="1" dirty="0" smtClean="0"/>
              <a:t>Проект  «Острова свои обогреваем»</a:t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b="1" dirty="0" smtClean="0"/>
              <a:t>Марина Кошелева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1300" b="1" dirty="0" smtClean="0"/>
              <a:t>Призёр проекта «Новые пути развития Зеленограда» </a:t>
            </a:r>
            <a:br>
              <a:rPr lang="ru-RU" sz="1300" b="1" dirty="0" smtClean="0"/>
            </a:br>
            <a:r>
              <a:rPr lang="ru-RU" sz="1300" b="1" dirty="0" smtClean="0"/>
              <a:t>в номинации «Лидер рейтинга Социальный капитал» </a:t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Член Клуба деловых людей Вологодского землячества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Автор проекта «Журавли над Николой»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Фоторепортаж  </a:t>
            </a:r>
            <a:r>
              <a:rPr lang="ru-RU" sz="2000" dirty="0" smtClean="0"/>
              <a:t>с </a:t>
            </a:r>
            <a:r>
              <a:rPr lang="en-US" sz="2000" dirty="0" smtClean="0"/>
              <a:t>XII </a:t>
            </a:r>
            <a:r>
              <a:rPr lang="ru-RU" sz="2000" dirty="0" smtClean="0"/>
              <a:t>межрегиональной выставки туристского сервиса </a:t>
            </a:r>
            <a:br>
              <a:rPr lang="ru-RU" sz="2000" dirty="0" smtClean="0"/>
            </a:br>
            <a:r>
              <a:rPr lang="ru-RU" sz="2000" dirty="0" smtClean="0"/>
              <a:t>и технологий гостеприимства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/>
              <a:t>«Ворота Севера»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Вологда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15 – 1</a:t>
            </a:r>
            <a:r>
              <a:rPr lang="en-US" sz="2000" dirty="0" smtClean="0"/>
              <a:t>7</a:t>
            </a:r>
            <a:r>
              <a:rPr lang="ru-RU" sz="2000" dirty="0" smtClean="0"/>
              <a:t> февраля 2013 г.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</a:t>
            </a:r>
            <a:r>
              <a:rPr lang="ru-RU" sz="1800" b="1" dirty="0" smtClean="0"/>
              <a:t>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643050"/>
            <a:ext cx="4786346" cy="639762"/>
          </a:xfrm>
        </p:spPr>
        <p:txBody>
          <a:bodyPr>
            <a:normAutofit fontScale="62500" lnSpcReduction="20000"/>
          </a:bodyPr>
          <a:lstStyle/>
          <a:p>
            <a:r>
              <a:rPr lang="ru-RU" sz="2200" b="0" dirty="0" smtClean="0"/>
              <a:t>На  </a:t>
            </a:r>
            <a:r>
              <a:rPr lang="ru-RU" sz="2200" b="0" dirty="0" smtClean="0"/>
              <a:t>Череповецком ОАО </a:t>
            </a:r>
            <a:r>
              <a:rPr lang="ru-RU" sz="1800" dirty="0" smtClean="0"/>
              <a:t>«</a:t>
            </a:r>
            <a:r>
              <a:rPr lang="ru-RU" sz="2300" dirty="0" smtClean="0"/>
              <a:t>Северсталь</a:t>
            </a:r>
            <a:r>
              <a:rPr lang="ru-RU" sz="2300" dirty="0" smtClean="0"/>
              <a:t>»  </a:t>
            </a:r>
            <a:r>
              <a:rPr lang="ru-RU" sz="2300" b="0" dirty="0" smtClean="0"/>
              <a:t>состоялось знакомство участников тура </a:t>
            </a:r>
            <a:r>
              <a:rPr lang="ru-RU" sz="2200" b="0" dirty="0" smtClean="0"/>
              <a:t>с </a:t>
            </a:r>
            <a:r>
              <a:rPr lang="ru-RU" sz="2200" b="0" dirty="0" smtClean="0"/>
              <a:t>производством   </a:t>
            </a:r>
            <a:r>
              <a:rPr lang="ru-RU" sz="2300" dirty="0" smtClean="0"/>
              <a:t>чугуна….</a:t>
            </a:r>
            <a:endParaRPr lang="ru-RU" sz="2300" dirty="0"/>
          </a:p>
        </p:txBody>
      </p:sp>
      <p:pic>
        <p:nvPicPr>
          <p:cNvPr id="7" name="Содержимое 6" descr="IMG_68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4783" y="2500306"/>
            <a:ext cx="4857783" cy="36433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694" y="1643050"/>
            <a:ext cx="3186106" cy="63976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…. и  </a:t>
            </a:r>
            <a:r>
              <a:rPr lang="ru-RU" sz="1400" dirty="0" smtClean="0"/>
              <a:t>стали. </a:t>
            </a:r>
            <a:r>
              <a:rPr lang="ru-RU" sz="1400" b="0" dirty="0" smtClean="0"/>
              <a:t>Экскурсия подарила  весьма сильные </a:t>
            </a:r>
            <a:r>
              <a:rPr lang="ru-RU" sz="1400" b="0" dirty="0" smtClean="0"/>
              <a:t>впечатления</a:t>
            </a:r>
            <a:endParaRPr lang="ru-RU" sz="1400" b="0" dirty="0"/>
          </a:p>
        </p:txBody>
      </p:sp>
      <p:pic>
        <p:nvPicPr>
          <p:cNvPr id="8" name="Содержимое 7" descr="IMG_69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86446" y="2500306"/>
            <a:ext cx="2714644" cy="361952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</a:t>
            </a:r>
            <a:r>
              <a:rPr lang="ru-RU" sz="1800" b="1" dirty="0" smtClean="0"/>
              <a:t>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3643338" cy="857256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Эти впечатления были усилены увиденным накануне в Белозерске . В кузнице перед </a:t>
            </a:r>
            <a:r>
              <a:rPr lang="ru-RU" sz="1400" b="0" dirty="0" smtClean="0"/>
              <a:t>экскурсантами  предстал  </a:t>
            </a:r>
            <a:r>
              <a:rPr lang="ru-RU" sz="1400" dirty="0" smtClean="0"/>
              <a:t>Образ предка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1714488"/>
            <a:ext cx="4643470" cy="925514"/>
          </a:xfrm>
        </p:spPr>
        <p:txBody>
          <a:bodyPr>
            <a:noAutofit/>
          </a:bodyPr>
          <a:lstStyle/>
          <a:p>
            <a:endParaRPr lang="ru-RU" sz="1400" b="0" dirty="0" smtClean="0"/>
          </a:p>
          <a:p>
            <a:r>
              <a:rPr lang="ru-RU" sz="1400" b="0" dirty="0" smtClean="0"/>
              <a:t>Идея: почему бы не дополнить цепочку   «</a:t>
            </a:r>
            <a:r>
              <a:rPr lang="ru-RU" sz="1400" dirty="0" smtClean="0"/>
              <a:t>Тренд - Желаемый Образ будущего – Условия – Мероприятия»</a:t>
            </a:r>
            <a:r>
              <a:rPr lang="ru-RU" sz="1400" b="0" dirty="0" smtClean="0"/>
              <a:t>  ещё одной составляющей –  «Образ предка» ?</a:t>
            </a:r>
            <a:endParaRPr lang="ru-RU" sz="1400" b="0" dirty="0"/>
          </a:p>
        </p:txBody>
      </p:sp>
      <p:pic>
        <p:nvPicPr>
          <p:cNvPr id="11" name="Содержимое 10" descr="IMG_669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2786058"/>
            <a:ext cx="2571768" cy="3429024"/>
          </a:xfrm>
        </p:spPr>
      </p:pic>
      <p:pic>
        <p:nvPicPr>
          <p:cNvPr id="12" name="Содержимое 11" descr="IMG_65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857496"/>
            <a:ext cx="4541841" cy="34063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800" b="1" dirty="0" smtClean="0"/>
              <a:t> «Ворота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Содержимое 3" descr="IMG_67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2357430"/>
            <a:ext cx="5429287" cy="4071966"/>
          </a:xfrm>
        </p:spPr>
      </p:pic>
      <p:sp>
        <p:nvSpPr>
          <p:cNvPr id="5" name="TextBox 4"/>
          <p:cNvSpPr txBox="1"/>
          <p:nvPr/>
        </p:nvSpPr>
        <p:spPr>
          <a:xfrm>
            <a:off x="214282" y="2357430"/>
            <a:ext cx="31432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Тур  «От истоков к современности </a:t>
            </a:r>
            <a:r>
              <a:rPr lang="ru-RU" sz="1400" dirty="0" smtClean="0"/>
              <a:t>– большое спасибо его организаторам </a:t>
            </a:r>
            <a:r>
              <a:rPr lang="ru-RU" sz="1400" dirty="0" smtClean="0"/>
              <a:t>– был </a:t>
            </a:r>
            <a:r>
              <a:rPr lang="ru-RU" sz="1400" dirty="0" smtClean="0"/>
              <a:t>весьма </a:t>
            </a:r>
            <a:r>
              <a:rPr lang="ru-RU" sz="1400" b="1" dirty="0" smtClean="0"/>
              <a:t>интересен </a:t>
            </a:r>
            <a:r>
              <a:rPr lang="ru-RU" sz="1400" b="1" dirty="0" smtClean="0"/>
              <a:t>и поучителен</a:t>
            </a:r>
            <a:r>
              <a:rPr lang="ru-RU" sz="1400" dirty="0" smtClean="0"/>
              <a:t>. Но </a:t>
            </a:r>
            <a:r>
              <a:rPr lang="ru-RU" sz="1400" dirty="0" smtClean="0"/>
              <a:t>есть – на что обратить </a:t>
            </a:r>
            <a:r>
              <a:rPr lang="ru-RU" sz="1400" dirty="0" smtClean="0"/>
              <a:t>внимание: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За окном кафе – Белое озеро. Сейчас оно покрыто льдом и снегом . Но и </a:t>
            </a:r>
          </a:p>
          <a:p>
            <a:r>
              <a:rPr lang="ru-RU" sz="1400" dirty="0" smtClean="0"/>
              <a:t>в этом есть своё особое очарование </a:t>
            </a:r>
            <a:r>
              <a:rPr lang="ru-RU" sz="1400" dirty="0" smtClean="0"/>
              <a:t>. </a:t>
            </a:r>
            <a:endParaRPr lang="ru-RU" sz="1400" dirty="0" smtClean="0"/>
          </a:p>
          <a:p>
            <a:r>
              <a:rPr lang="ru-RU" sz="1400" dirty="0" smtClean="0"/>
              <a:t>Бескрайняя снежная равнина. Вечером в оконных стёклах кафе отражаются </a:t>
            </a:r>
            <a:endParaRPr lang="ru-RU" sz="1400" dirty="0" smtClean="0"/>
          </a:p>
          <a:p>
            <a:r>
              <a:rPr lang="ru-RU" sz="1400" dirty="0" smtClean="0"/>
              <a:t>люстры зала, и </a:t>
            </a:r>
            <a:r>
              <a:rPr lang="ru-RU" sz="1400" dirty="0" smtClean="0"/>
              <a:t>кажется, что сейчас зазвучит какая – то </a:t>
            </a:r>
            <a:r>
              <a:rPr lang="ru-RU" sz="1400" dirty="0" smtClean="0"/>
              <a:t>дивная </a:t>
            </a:r>
            <a:r>
              <a:rPr lang="ru-RU" sz="1400" dirty="0" smtClean="0"/>
              <a:t>музыка..</a:t>
            </a:r>
          </a:p>
          <a:p>
            <a:endParaRPr lang="ru-RU" sz="1400" dirty="0" smtClean="0"/>
          </a:p>
          <a:p>
            <a:r>
              <a:rPr lang="ru-RU" sz="1400" dirty="0" smtClean="0"/>
              <a:t>… Увы</a:t>
            </a:r>
            <a:r>
              <a:rPr lang="ru-RU" sz="1400" dirty="0" smtClean="0"/>
              <a:t>! Нам предложили </a:t>
            </a:r>
            <a:r>
              <a:rPr lang="ru-RU" sz="1400" dirty="0" smtClean="0"/>
              <a:t>какое- то странное </a:t>
            </a:r>
            <a:r>
              <a:rPr lang="ru-RU" sz="1400" dirty="0" smtClean="0"/>
              <a:t>соревнование  – кто больше раздавит ногами воздушных шариков. </a:t>
            </a:r>
          </a:p>
          <a:p>
            <a:r>
              <a:rPr lang="ru-RU" sz="1400" dirty="0" smtClean="0"/>
              <a:t>Прости нас, Белое озеро!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185736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 окном кафе – Белое озеро…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800" b="1" dirty="0" smtClean="0"/>
              <a:t> «Ворота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8" name="Содержимое 7" descr="IMG_5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62113"/>
            <a:ext cx="3465910" cy="4621214"/>
          </a:xfrm>
        </p:spPr>
      </p:pic>
      <p:sp>
        <p:nvSpPr>
          <p:cNvPr id="9" name="TextBox 8"/>
          <p:cNvSpPr txBox="1"/>
          <p:nvPr/>
        </p:nvSpPr>
        <p:spPr>
          <a:xfrm>
            <a:off x="642910" y="1785926"/>
            <a:ext cx="3714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Итоги:</a:t>
            </a:r>
          </a:p>
          <a:p>
            <a:pPr marL="342900" indent="-342900"/>
            <a:endParaRPr lang="ru-RU" sz="1400" dirty="0" smtClean="0"/>
          </a:p>
          <a:p>
            <a:r>
              <a:rPr lang="ru-RU" sz="1400" dirty="0" smtClean="0"/>
              <a:t>В АНО </a:t>
            </a:r>
            <a:r>
              <a:rPr lang="ru-RU" sz="1400" dirty="0" smtClean="0"/>
              <a:t>«</a:t>
            </a:r>
            <a:r>
              <a:rPr lang="ru-RU" sz="1400" b="1" dirty="0" smtClean="0"/>
              <a:t>Бирюзовый дом</a:t>
            </a:r>
            <a:r>
              <a:rPr lang="ru-RU" sz="1400" dirty="0" smtClean="0"/>
              <a:t>» </a:t>
            </a:r>
            <a:r>
              <a:rPr lang="ru-RU" sz="1400" dirty="0" smtClean="0"/>
              <a:t>получен опыт </a:t>
            </a:r>
            <a:r>
              <a:rPr lang="ru-RU" sz="1400" dirty="0" smtClean="0"/>
              <a:t>участия в крупном туристическом Форуме.  </a:t>
            </a:r>
            <a:endParaRPr lang="ru-RU" sz="1400" dirty="0" smtClean="0"/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Экспозицию  </a:t>
            </a:r>
          </a:p>
          <a:p>
            <a:pPr algn="ctr"/>
            <a:r>
              <a:rPr lang="ru-RU" sz="1400" dirty="0" smtClean="0"/>
              <a:t>«Межрегиональный Литературно-краеведческий  Фестиваль</a:t>
            </a:r>
          </a:p>
          <a:p>
            <a:pPr algn="ctr"/>
            <a:r>
              <a:rPr lang="ru-RU" b="1" dirty="0" smtClean="0"/>
              <a:t>«Острова свои обогреваем»</a:t>
            </a:r>
          </a:p>
          <a:p>
            <a:pPr algn="ctr"/>
            <a:r>
              <a:rPr lang="ru-RU" sz="1400" dirty="0" smtClean="0"/>
              <a:t>             (10 – 14 июля 2013 г.)</a:t>
            </a:r>
          </a:p>
          <a:p>
            <a:endParaRPr lang="ru-RU" sz="1400" dirty="0" smtClean="0"/>
          </a:p>
          <a:p>
            <a:r>
              <a:rPr lang="ru-RU" sz="1400" dirty="0" smtClean="0"/>
              <a:t>посетили специалисты </a:t>
            </a:r>
            <a:r>
              <a:rPr lang="ru-RU" sz="1400" dirty="0" err="1" smtClean="0"/>
              <a:t>Тотемского</a:t>
            </a:r>
            <a:r>
              <a:rPr lang="ru-RU" sz="1400" dirty="0" smtClean="0"/>
              <a:t> района Вологодской области, </a:t>
            </a:r>
            <a:r>
              <a:rPr lang="ru-RU" sz="1400" dirty="0" smtClean="0"/>
              <a:t> включая </a:t>
            </a:r>
            <a:r>
              <a:rPr lang="ru-RU" sz="1400" dirty="0" smtClean="0"/>
              <a:t>Главу района - </a:t>
            </a:r>
            <a:r>
              <a:rPr lang="ru-RU" sz="1600" b="1" dirty="0" smtClean="0"/>
              <a:t>Сергея Леонидовича Селянина </a:t>
            </a:r>
            <a:endParaRPr lang="ru-RU" sz="1600" b="1" dirty="0" smtClean="0"/>
          </a:p>
          <a:p>
            <a:r>
              <a:rPr lang="ru-RU" sz="1600" b="1" dirty="0" smtClean="0"/>
              <a:t> </a:t>
            </a:r>
            <a:r>
              <a:rPr lang="ru-RU" sz="1400" dirty="0" smtClean="0"/>
              <a:t>(на фото – справа)</a:t>
            </a:r>
          </a:p>
          <a:p>
            <a:endParaRPr lang="ru-RU" sz="1400" dirty="0" smtClean="0"/>
          </a:p>
          <a:p>
            <a:r>
              <a:rPr lang="ru-RU" sz="1400" dirty="0" smtClean="0"/>
              <a:t>Глава </a:t>
            </a:r>
            <a:r>
              <a:rPr lang="ru-RU" sz="1400" dirty="0" err="1" smtClean="0"/>
              <a:t>Тотемского</a:t>
            </a:r>
            <a:r>
              <a:rPr lang="ru-RU" sz="1400" dirty="0" smtClean="0"/>
              <a:t> района С.Л. Селянин выразил </a:t>
            </a:r>
            <a:r>
              <a:rPr lang="en-US" sz="1400" dirty="0" smtClean="0"/>
              <a:t> </a:t>
            </a:r>
            <a:r>
              <a:rPr lang="ru-RU" sz="1400" dirty="0" smtClean="0"/>
              <a:t>готовность оказать всестороннюю поддержку  </a:t>
            </a:r>
            <a:r>
              <a:rPr lang="ru-RU" sz="1400" dirty="0" smtClean="0"/>
              <a:t>в </a:t>
            </a:r>
            <a:r>
              <a:rPr lang="ru-RU" sz="1400" dirty="0" smtClean="0"/>
              <a:t>организации фестиваля.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654164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</a:t>
            </a:r>
            <a:r>
              <a:rPr lang="ru-RU" sz="1800" b="1" dirty="0" smtClean="0"/>
              <a:t>«Ворота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b="1" dirty="0" smtClean="0"/>
              <a:t>Благодарю Вас за внимание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8" name="Содержимое 7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500306"/>
            <a:ext cx="5894802" cy="392986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29642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800" b="1" dirty="0" smtClean="0"/>
              <a:t> «</a:t>
            </a:r>
            <a:r>
              <a:rPr lang="ru-RU" sz="2000" b="1" dirty="0" smtClean="0"/>
              <a:t>Ворота Севера»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endParaRPr lang="ru-RU" sz="1200" dirty="0"/>
          </a:p>
        </p:txBody>
      </p:sp>
      <p:pic>
        <p:nvPicPr>
          <p:cNvPr id="8" name="Содержимое 7" descr="IMG_60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285992"/>
            <a:ext cx="5271414" cy="3786214"/>
          </a:xfrm>
        </p:spPr>
      </p:pic>
      <p:sp>
        <p:nvSpPr>
          <p:cNvPr id="9" name="TextBox 8"/>
          <p:cNvSpPr txBox="1"/>
          <p:nvPr/>
        </p:nvSpPr>
        <p:spPr>
          <a:xfrm>
            <a:off x="285720" y="2000240"/>
            <a:ext cx="30003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проекте </a:t>
            </a:r>
          </a:p>
          <a:p>
            <a:pPr algn="ctr"/>
            <a:r>
              <a:rPr lang="ru-RU" sz="1600" b="1" dirty="0" smtClean="0"/>
              <a:t>«Новые пути </a:t>
            </a:r>
          </a:p>
          <a:p>
            <a:pPr algn="ctr"/>
            <a:r>
              <a:rPr lang="ru-RU" sz="1600" b="1" dirty="0" smtClean="0"/>
              <a:t>развития Зеленограда»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400" dirty="0" smtClean="0"/>
              <a:t>обсуждались </a:t>
            </a:r>
          </a:p>
          <a:p>
            <a:pPr algn="ctr"/>
            <a:r>
              <a:rPr lang="ru-RU" sz="1400" dirty="0" smtClean="0"/>
              <a:t>вопросы развития промышленного</a:t>
            </a:r>
            <a:r>
              <a:rPr lang="ru-RU" sz="1400" b="1" dirty="0" smtClean="0"/>
              <a:t>  туризма и  развития  межрегиональных  связей.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Для изучения опыта  коллег </a:t>
            </a:r>
            <a:r>
              <a:rPr lang="ru-RU" sz="1400" dirty="0" smtClean="0"/>
              <a:t> руководитель </a:t>
            </a:r>
            <a:r>
              <a:rPr lang="ru-RU" sz="1400" dirty="0" smtClean="0"/>
              <a:t>АНО  «Бирюзовый дом»  </a:t>
            </a:r>
            <a:r>
              <a:rPr lang="ru-RU" sz="1400" b="1" dirty="0" smtClean="0"/>
              <a:t>Марина Кошелева </a:t>
            </a:r>
            <a:r>
              <a:rPr lang="ru-RU" sz="1400" dirty="0" smtClean="0"/>
              <a:t>приняла предложение Клуба деловых людей Вологодского землячества посетить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  <a:r>
              <a:rPr lang="en-US" sz="1400" b="1" dirty="0" smtClean="0"/>
              <a:t>XII</a:t>
            </a:r>
            <a:r>
              <a:rPr lang="ru-RU" sz="1400" b="1" dirty="0" smtClean="0"/>
              <a:t> межрегиональную выставку туристского сервиса и технологий гостеприимства </a:t>
            </a:r>
            <a:r>
              <a:rPr lang="ru-RU" sz="1400" dirty="0" smtClean="0"/>
              <a:t>в  </a:t>
            </a:r>
            <a:r>
              <a:rPr lang="ru-RU" sz="1400" b="1" dirty="0" smtClean="0"/>
              <a:t>г. Вологда </a:t>
            </a:r>
          </a:p>
          <a:p>
            <a:pPr algn="ctr"/>
            <a:r>
              <a:rPr lang="ru-RU" sz="1400" b="1" dirty="0" smtClean="0"/>
              <a:t>15 – 17 февраля 2013 г. 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29642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800" b="1" dirty="0" smtClean="0"/>
              <a:t> «</a:t>
            </a:r>
            <a:r>
              <a:rPr lang="ru-RU" sz="2200" b="1" dirty="0" smtClean="0"/>
              <a:t>Ворота Севера»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786322"/>
            <a:ext cx="2071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</a:t>
            </a:r>
            <a:r>
              <a:rPr lang="ru-RU" sz="1400" dirty="0" smtClean="0"/>
              <a:t>торжественной церемонии </a:t>
            </a:r>
            <a:r>
              <a:rPr lang="ru-RU" sz="1400" dirty="0" smtClean="0"/>
              <a:t>открытия</a:t>
            </a:r>
          </a:p>
          <a:p>
            <a:r>
              <a:rPr lang="ru-RU" sz="1400" dirty="0" smtClean="0"/>
              <a:t>после официальной части состоялся концерт мастеров искусств</a:t>
            </a:r>
            <a:endParaRPr lang="ru-RU" sz="1400" dirty="0"/>
          </a:p>
        </p:txBody>
      </p:sp>
      <p:pic>
        <p:nvPicPr>
          <p:cNvPr id="6" name="Содержимое 5" descr="IMG_5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035958"/>
            <a:ext cx="5748865" cy="43116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42876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</a:t>
            </a:r>
            <a:r>
              <a:rPr lang="ru-RU" sz="2000" b="1" dirty="0" smtClean="0"/>
              <a:t>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Содержимое 4" descr="IMG_55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4038600" cy="3028950"/>
          </a:xfrm>
        </p:spPr>
      </p:pic>
      <p:pic>
        <p:nvPicPr>
          <p:cNvPr id="6" name="Содержимое 5" descr="IMG_57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4714876" y="228599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рамках выставки «Ворота Севера»  </a:t>
            </a:r>
          </a:p>
          <a:p>
            <a:pPr algn="ctr"/>
            <a:r>
              <a:rPr lang="ru-RU" sz="1400" dirty="0" smtClean="0"/>
              <a:t>прошёл </a:t>
            </a:r>
            <a:r>
              <a:rPr lang="en-US" sz="1400" dirty="0" smtClean="0"/>
              <a:t>II </a:t>
            </a:r>
            <a:r>
              <a:rPr lang="ru-RU" sz="1400" dirty="0" smtClean="0"/>
              <a:t>международный форум</a:t>
            </a:r>
          </a:p>
          <a:p>
            <a:pPr algn="ctr"/>
            <a:r>
              <a:rPr lang="ru-RU" sz="1400" b="1" dirty="0" smtClean="0"/>
              <a:t>«</a:t>
            </a:r>
            <a:r>
              <a:rPr lang="ru-RU" sz="1600" b="1" dirty="0" smtClean="0"/>
              <a:t>Вологда </a:t>
            </a:r>
            <a:r>
              <a:rPr lang="en-US" sz="1600" b="1" dirty="0" smtClean="0"/>
              <a:t>Upgrade</a:t>
            </a:r>
            <a:r>
              <a:rPr lang="ru-RU" sz="1600" b="1" dirty="0" smtClean="0"/>
              <a:t>  </a:t>
            </a:r>
            <a:r>
              <a:rPr lang="en-US" sz="1600" dirty="0" smtClean="0"/>
              <a:t>/ </a:t>
            </a:r>
            <a:endParaRPr lang="ru-RU" sz="1600" dirty="0" smtClean="0"/>
          </a:p>
          <a:p>
            <a:pPr algn="ctr"/>
            <a:r>
              <a:rPr lang="ru-RU" sz="1600" b="1" dirty="0" smtClean="0"/>
              <a:t>Инвестиции в туризм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429264"/>
            <a:ext cx="3500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Экспозиции </a:t>
            </a:r>
            <a:r>
              <a:rPr lang="ru-RU" sz="1400" dirty="0" smtClean="0"/>
              <a:t> выставки были размещены в </a:t>
            </a:r>
            <a:r>
              <a:rPr lang="ru-RU" sz="1400" dirty="0" smtClean="0"/>
              <a:t>Выставочном </a:t>
            </a:r>
            <a:r>
              <a:rPr lang="ru-RU" sz="1400" dirty="0" smtClean="0"/>
              <a:t>Комплексе </a:t>
            </a:r>
            <a:r>
              <a:rPr lang="ru-RU" sz="1400" dirty="0" smtClean="0"/>
              <a:t>«</a:t>
            </a:r>
            <a:r>
              <a:rPr lang="ru-RU" sz="1600" b="1" dirty="0" smtClean="0"/>
              <a:t>Русский Дом</a:t>
            </a:r>
            <a:r>
              <a:rPr lang="ru-RU" sz="1400" dirty="0" smtClean="0"/>
              <a:t>» 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</a:t>
            </a:r>
            <a:r>
              <a:rPr lang="ru-RU" sz="2000" b="1" dirty="0" smtClean="0"/>
              <a:t>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" name="Содержимое 6" descr="IMG_57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4476781" cy="3357586"/>
          </a:xfrm>
        </p:spPr>
      </p:pic>
      <p:pic>
        <p:nvPicPr>
          <p:cNvPr id="8" name="Содержимое 7" descr="IMG_57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0694" y="3857628"/>
            <a:ext cx="3190897" cy="2393173"/>
          </a:xfrm>
        </p:spPr>
      </p:pic>
      <p:sp>
        <p:nvSpPr>
          <p:cNvPr id="12" name="TextBox 11"/>
          <p:cNvSpPr txBox="1"/>
          <p:nvPr/>
        </p:nvSpPr>
        <p:spPr>
          <a:xfrm>
            <a:off x="6143636" y="15001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2357430"/>
            <a:ext cx="3000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выставочных площадях ВК «Русский дом» были проведены мастер-классы </a:t>
            </a:r>
            <a:r>
              <a:rPr lang="ru-RU" sz="1400" dirty="0" smtClean="0"/>
              <a:t>по традиционным народным художественным промыслам и </a:t>
            </a:r>
            <a:r>
              <a:rPr lang="ru-RU" sz="1400" dirty="0" smtClean="0"/>
              <a:t>ремёслам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357314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</a:t>
            </a:r>
            <a:r>
              <a:rPr lang="ru-RU" sz="2000" b="1" dirty="0" smtClean="0"/>
              <a:t>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17144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Содержимое 5" descr="IMG_557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00364" y="1857364"/>
            <a:ext cx="5580128" cy="4185096"/>
          </a:xfrm>
        </p:spPr>
      </p:pic>
      <p:sp>
        <p:nvSpPr>
          <p:cNvPr id="7" name="TextBox 6"/>
          <p:cNvSpPr txBox="1"/>
          <p:nvPr/>
        </p:nvSpPr>
        <p:spPr>
          <a:xfrm>
            <a:off x="357158" y="1714488"/>
            <a:ext cx="25003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 экспозиции 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b="1" dirty="0" smtClean="0"/>
              <a:t>«Тотьма – сухопутный порт морей»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были представлены активные виды туризма по реке Сухоне: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на яхтах, плотах</a:t>
            </a:r>
          </a:p>
          <a:p>
            <a:pPr algn="ctr"/>
            <a:r>
              <a:rPr lang="ru-RU" sz="1400" dirty="0" smtClean="0"/>
              <a:t> и катамаранах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На </a:t>
            </a:r>
            <a:r>
              <a:rPr lang="ru-RU" sz="1400" dirty="0" smtClean="0"/>
              <a:t>фотографии - </a:t>
            </a:r>
            <a:endParaRPr lang="ru-RU" sz="1400" dirty="0" smtClean="0"/>
          </a:p>
          <a:p>
            <a:pPr algn="ctr"/>
            <a:r>
              <a:rPr lang="ru-RU" sz="1400" dirty="0" smtClean="0"/>
              <a:t>партнёр  АНО «Бирюзовый дом»  </a:t>
            </a:r>
            <a:r>
              <a:rPr lang="ru-RU" sz="1400" dirty="0" smtClean="0"/>
              <a:t>по проекту  «Журавли над Николой»</a:t>
            </a:r>
            <a:endParaRPr lang="ru-RU" sz="1400" dirty="0" smtClean="0"/>
          </a:p>
          <a:p>
            <a:pPr algn="ctr"/>
            <a:r>
              <a:rPr lang="ru-RU" sz="1400" b="1" dirty="0" smtClean="0"/>
              <a:t>Дмитрий </a:t>
            </a:r>
            <a:r>
              <a:rPr lang="ru-RU" sz="1400" b="1" dirty="0" err="1" smtClean="0"/>
              <a:t>Опалихин</a:t>
            </a:r>
            <a:endParaRPr lang="ru-RU" sz="1400" b="1" dirty="0" smtClean="0"/>
          </a:p>
          <a:p>
            <a:pPr algn="ctr">
              <a:buFontTx/>
              <a:buChar char="-"/>
            </a:pPr>
            <a:r>
              <a:rPr lang="ru-RU" sz="1400" dirty="0" smtClean="0"/>
              <a:t> директор Школы путешественников  Федора Конюхова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</a:t>
            </a:r>
            <a:r>
              <a:rPr lang="ru-RU" sz="2000" b="1" dirty="0" smtClean="0"/>
              <a:t>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17144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810464"/>
            <a:ext cx="235745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Руководитель АНО  </a:t>
            </a:r>
            <a:r>
              <a:rPr lang="ru-RU" sz="1400" dirty="0" smtClean="0"/>
              <a:t>«</a:t>
            </a:r>
            <a:r>
              <a:rPr lang="ru-RU" sz="1600" dirty="0" smtClean="0"/>
              <a:t>Бирюзовый дом</a:t>
            </a:r>
            <a:r>
              <a:rPr lang="ru-RU" sz="1400" dirty="0" smtClean="0"/>
              <a:t>» </a:t>
            </a:r>
            <a:r>
              <a:rPr lang="ru-RU" sz="1400" b="1" dirty="0" smtClean="0"/>
              <a:t>Марина Кошелева</a:t>
            </a:r>
            <a:endParaRPr lang="ru-RU" sz="1400" b="1" dirty="0" smtClean="0"/>
          </a:p>
          <a:p>
            <a:pPr algn="ctr"/>
            <a:r>
              <a:rPr lang="ru-RU" sz="1400" dirty="0" smtClean="0"/>
              <a:t>представила </a:t>
            </a:r>
            <a:r>
              <a:rPr lang="ru-RU" sz="1400" dirty="0" smtClean="0"/>
              <a:t>на выставке </a:t>
            </a:r>
            <a:r>
              <a:rPr lang="ru-RU" sz="1400" dirty="0" smtClean="0"/>
              <a:t> «Ворота Севера» проект</a:t>
            </a:r>
            <a:endParaRPr lang="ru-RU" sz="1400" dirty="0" smtClean="0"/>
          </a:p>
          <a:p>
            <a:pPr algn="ctr"/>
            <a:r>
              <a:rPr lang="ru-RU" sz="1400" dirty="0" smtClean="0"/>
              <a:t>Межрегионального  Литературно-краеведческого  фестиваля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dirty="0" smtClean="0"/>
              <a:t>«</a:t>
            </a:r>
            <a:r>
              <a:rPr lang="ru-RU" sz="2000" b="1" dirty="0" smtClean="0"/>
              <a:t>Острова </a:t>
            </a:r>
          </a:p>
          <a:p>
            <a:pPr algn="ctr"/>
            <a:r>
              <a:rPr lang="ru-RU" sz="2000" b="1" dirty="0" smtClean="0"/>
              <a:t>свои обогреваем</a:t>
            </a:r>
            <a:r>
              <a:rPr lang="ru-RU" b="1" dirty="0" smtClean="0"/>
              <a:t>»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На </a:t>
            </a:r>
            <a:r>
              <a:rPr lang="ru-RU" sz="1400" dirty="0" smtClean="0"/>
              <a:t>фотографии слева -  партнёр </a:t>
            </a:r>
            <a:r>
              <a:rPr lang="ru-RU" sz="1400" dirty="0" smtClean="0"/>
              <a:t> АНО «Бирюзовый дом» по проекту «Журавли над Николой»</a:t>
            </a:r>
            <a:endParaRPr lang="ru-RU" sz="1400" dirty="0" smtClean="0"/>
          </a:p>
          <a:p>
            <a:pPr algn="ctr"/>
            <a:r>
              <a:rPr lang="ru-RU" sz="1400" b="1" dirty="0" smtClean="0"/>
              <a:t>Наталья </a:t>
            </a:r>
            <a:r>
              <a:rPr lang="ru-RU" sz="1400" b="1" dirty="0" smtClean="0"/>
              <a:t>Коренева </a:t>
            </a:r>
            <a:r>
              <a:rPr lang="ru-RU" sz="1400" dirty="0" smtClean="0"/>
              <a:t>– заместитель  директора </a:t>
            </a:r>
            <a:r>
              <a:rPr lang="ru-RU" sz="1400" dirty="0" err="1" smtClean="0"/>
              <a:t>Тотемского</a:t>
            </a:r>
            <a:r>
              <a:rPr lang="ru-RU" sz="1400" dirty="0" smtClean="0"/>
              <a:t> музейного объединения </a:t>
            </a:r>
            <a:r>
              <a:rPr lang="ru-RU" sz="1400" dirty="0" smtClean="0"/>
              <a:t> (по науке).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9" name="Содержимое 8" descr="IMG_56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857364"/>
            <a:ext cx="5715040" cy="42862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</a:t>
            </a:r>
            <a:r>
              <a:rPr lang="ru-RU" sz="2000" b="1" dirty="0" smtClean="0"/>
              <a:t>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17144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2285992"/>
            <a:ext cx="25003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 проводимом в рамках выставки «Ворота Севера»</a:t>
            </a:r>
          </a:p>
          <a:p>
            <a:pPr algn="ctr"/>
            <a:r>
              <a:rPr lang="en-US" sz="1400" dirty="0" smtClean="0"/>
              <a:t>II </a:t>
            </a:r>
            <a:r>
              <a:rPr lang="ru-RU" sz="1400" dirty="0" smtClean="0"/>
              <a:t>международном форуме</a:t>
            </a:r>
          </a:p>
          <a:p>
            <a:pPr algn="ctr"/>
            <a:r>
              <a:rPr lang="ru-RU" sz="1400" dirty="0" smtClean="0"/>
              <a:t>«Вологда </a:t>
            </a:r>
            <a:r>
              <a:rPr lang="en-US" sz="1400" dirty="0" smtClean="0"/>
              <a:t>Upgrade</a:t>
            </a:r>
            <a:r>
              <a:rPr lang="ru-RU" sz="1400" dirty="0" smtClean="0"/>
              <a:t>». Инвестиции в туризм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Марина Кошелева приняла участие в работе секции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«</a:t>
            </a:r>
            <a:r>
              <a:rPr lang="ru-RU" sz="1600" b="1" dirty="0" smtClean="0"/>
              <a:t>Ганзейское движение: </a:t>
            </a:r>
          </a:p>
          <a:p>
            <a:pPr algn="ctr"/>
            <a:r>
              <a:rPr lang="ru-RU" sz="1600" b="1" dirty="0" smtClean="0"/>
              <a:t>как сохранить культурное наследие?»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/>
              <a:t>Вологодский Кремль. Палаты  Иосифа Золотого</a:t>
            </a:r>
          </a:p>
          <a:p>
            <a:pPr algn="ctr"/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8" name="Содержимое 7" descr="IMG_58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5186370" cy="38897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</a:t>
            </a:r>
            <a:r>
              <a:rPr lang="ru-RU" sz="1200" dirty="0" smtClean="0"/>
              <a:t>». 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b="1" dirty="0" smtClean="0"/>
              <a:t>Проект  «Острова свои обогреваем»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«</a:t>
            </a:r>
            <a:r>
              <a:rPr lang="ru-RU" sz="2000" b="1" dirty="0" smtClean="0"/>
              <a:t>Ворота Севера»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 Марина Кошелева</a:t>
            </a:r>
            <a:r>
              <a:rPr lang="ru-RU" sz="1200" b="1" dirty="0" smtClean="0"/>
              <a:t>: </a:t>
            </a:r>
            <a:r>
              <a:rPr lang="ru-RU" sz="1200" dirty="0" smtClean="0"/>
              <a:t>Фоторепортаж  с </a:t>
            </a:r>
            <a:r>
              <a:rPr lang="en-US" sz="1200" dirty="0" smtClean="0"/>
              <a:t>XII </a:t>
            </a:r>
            <a:r>
              <a:rPr lang="ru-RU" sz="1200" dirty="0" smtClean="0"/>
              <a:t>межрегиональной выставки туристского сервиса </a:t>
            </a:r>
            <a:br>
              <a:rPr lang="ru-RU" sz="1200" dirty="0" smtClean="0"/>
            </a:br>
            <a:r>
              <a:rPr lang="ru-RU" sz="1200" dirty="0" smtClean="0"/>
              <a:t>и технологий гостеприимства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17144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235743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8" name="Содержимое 7" descr="IMG_63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143116"/>
            <a:ext cx="5429288" cy="4071966"/>
          </a:xfrm>
        </p:spPr>
      </p:pic>
      <p:sp>
        <p:nvSpPr>
          <p:cNvPr id="10" name="TextBox 9"/>
          <p:cNvSpPr txBox="1"/>
          <p:nvPr/>
        </p:nvSpPr>
        <p:spPr>
          <a:xfrm>
            <a:off x="500034" y="2214554"/>
            <a:ext cx="20717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16-17 февраля состоялся информационный  тур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600" b="1" dirty="0" smtClean="0"/>
              <a:t>«От истоков </a:t>
            </a:r>
          </a:p>
          <a:p>
            <a:pPr algn="ctr"/>
            <a:r>
              <a:rPr lang="ru-RU" sz="1600" b="1" dirty="0" smtClean="0"/>
              <a:t>к современности»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 smtClean="0"/>
              <a:t>двухдневный, </a:t>
            </a:r>
          </a:p>
          <a:p>
            <a:pPr algn="ctr"/>
            <a:r>
              <a:rPr lang="ru-RU" sz="1400" dirty="0" smtClean="0"/>
              <a:t>по </a:t>
            </a:r>
            <a:r>
              <a:rPr lang="ru-RU" sz="1400" dirty="0" smtClean="0"/>
              <a:t>маршруту Белозерск – Череповец»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На фотографии: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Участники тура </a:t>
            </a:r>
          </a:p>
          <a:p>
            <a:pPr algn="ctr"/>
            <a:r>
              <a:rPr lang="ru-RU" sz="1400" dirty="0" smtClean="0"/>
              <a:t>в Белозерском краеведческом музее</a:t>
            </a:r>
          </a:p>
          <a:p>
            <a:pPr algn="ctr"/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811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Программа дополнительного образования и патриотического воспитания подростков и юношества России  через  экспедиции и мастерские «Бирюзовое кольцо Русского Севера».    Проект  «Острова свои обогреваем»   Марина Кошелева   Призёр проекта «Новые пути развития Зеленограда»  в номинации «Лидер рейтинга Социальный капитал»   Член Клуба деловых людей Вологодского землячества Автор проекта «Журавли над Николой»   Фоторепортаж  с XII межрегиональной выставки туристского сервиса  и технологий гостеприимства   «Ворота Севера»   Вологда   15 – 17 февраля 2013 г.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  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  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</vt:lpstr>
      <vt:lpstr>Программа дополнительного образования и патриотического воспитания подростков и юношества России  через экспедиции и мастерские «Бирюзовое кольцо Русского Севера».   Проект  «Острова свои обогреваем»   «Ворота Севера»  Марина Кошелева: Фоторепортаж  с XII межрегиональной выставки туристского сервиса  и технологий гостеприимства  Благодарю Вас за внимание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nero</dc:creator>
  <cp:lastModifiedBy>nero</cp:lastModifiedBy>
  <cp:revision>154</cp:revision>
  <dcterms:created xsi:type="dcterms:W3CDTF">2013-03-03T19:34:11Z</dcterms:created>
  <dcterms:modified xsi:type="dcterms:W3CDTF">2013-03-10T23:44:26Z</dcterms:modified>
</cp:coreProperties>
</file>